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Default Extension="gif" ContentType="image/gif"/>
  <Default Extension="m4v"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66" r:id="rId5"/>
    <p:sldMasterId id="2147483668" r:id="rId6"/>
    <p:sldMasterId id="2147483670" r:id="rId7"/>
  </p:sldMasterIdLst>
  <p:notesMasterIdLst>
    <p:notesMasterId r:id="rId30"/>
  </p:notesMasterIdLst>
  <p:sldIdLst>
    <p:sldId id="261" r:id="rId8"/>
    <p:sldId id="292" r:id="rId9"/>
    <p:sldId id="269" r:id="rId10"/>
    <p:sldId id="303" r:id="rId11"/>
    <p:sldId id="291" r:id="rId12"/>
    <p:sldId id="301" r:id="rId13"/>
    <p:sldId id="312" r:id="rId14"/>
    <p:sldId id="307" r:id="rId15"/>
    <p:sldId id="311" r:id="rId16"/>
    <p:sldId id="310" r:id="rId17"/>
    <p:sldId id="309" r:id="rId18"/>
    <p:sldId id="308" r:id="rId19"/>
    <p:sldId id="302" r:id="rId20"/>
    <p:sldId id="294" r:id="rId21"/>
    <p:sldId id="295" r:id="rId22"/>
    <p:sldId id="296" r:id="rId23"/>
    <p:sldId id="298" r:id="rId24"/>
    <p:sldId id="297" r:id="rId25"/>
    <p:sldId id="299" r:id="rId26"/>
    <p:sldId id="306" r:id="rId27"/>
    <p:sldId id="260" r:id="rId28"/>
    <p:sldId id="293" r:id="rId29"/>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ehudaBock" initials="Y" lastIdx="2" clrIdx="0"/>
  <p:cmAuthor id="1" name="Yehuda Bock" initials="YB" lastIdx="0" clrIdx="1">
    <p:extLst>
      <p:ext uri="{19B8F6BF-5375-455C-9EA6-DF929625EA0E}">
        <p15:presenceInfo xmlns:p15="http://schemas.microsoft.com/office/powerpoint/2012/main" userId="bf98429dcab3ed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971" autoAdjust="0"/>
    <p:restoredTop sz="95405" autoAdjust="0"/>
  </p:normalViewPr>
  <p:slideViewPr>
    <p:cSldViewPr>
      <p:cViewPr varScale="1">
        <p:scale>
          <a:sx n="89" d="100"/>
          <a:sy n="89" d="100"/>
        </p:scale>
        <p:origin x="1042" y="58"/>
      </p:cViewPr>
      <p:guideLst>
        <p:guide orient="horz" pos="2160"/>
        <p:guide pos="2880"/>
      </p:guideLst>
    </p:cSldViewPr>
  </p:slideViewPr>
  <p:notesTextViewPr>
    <p:cViewPr>
      <p:scale>
        <a:sx n="100" d="100"/>
        <a:sy n="100" d="100"/>
      </p:scale>
      <p:origin x="0" y="0"/>
    </p:cViewPr>
  </p:notesTextViewPr>
  <p:sorterViewPr>
    <p:cViewPr>
      <p:scale>
        <a:sx n="125" d="100"/>
        <a:sy n="125" d="100"/>
      </p:scale>
      <p:origin x="0" y="-720"/>
    </p:cViewPr>
  </p:sorterViewPr>
  <p:notesViewPr>
    <p:cSldViewPr>
      <p:cViewPr>
        <p:scale>
          <a:sx n="100" d="100"/>
          <a:sy n="100" d="100"/>
        </p:scale>
        <p:origin x="2323" y="-955"/>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EFB49210-55F0-44E6-81A1-13372AED3F50}" type="datetimeFigureOut">
              <a:rPr lang="en-US" smtClean="0"/>
              <a:pPr/>
              <a:t>12/4/2013</a:t>
            </a:fld>
            <a:endParaRPr lang="en-US" dirty="0"/>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1A828551-72C4-45B8-B43F-2CC164974572}" type="slidenum">
              <a:rPr lang="en-US" smtClean="0"/>
              <a:pPr/>
              <a:t>‹#›</a:t>
            </a:fld>
            <a:endParaRPr lang="en-US" dirty="0"/>
          </a:p>
        </p:txBody>
      </p:sp>
    </p:spTree>
    <p:extLst>
      <p:ext uri="{BB962C8B-B14F-4D97-AF65-F5344CB8AC3E}">
        <p14:creationId xmlns:p14="http://schemas.microsoft.com/office/powerpoint/2010/main" val="342729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100" dirty="0"/>
          </a:p>
        </p:txBody>
      </p:sp>
      <p:sp>
        <p:nvSpPr>
          <p:cNvPr id="4" name="Slide Number Placeholder 3"/>
          <p:cNvSpPr>
            <a:spLocks noGrp="1"/>
          </p:cNvSpPr>
          <p:nvPr>
            <p:ph type="sldNum" sz="quarter" idx="10"/>
          </p:nvPr>
        </p:nvSpPr>
        <p:spPr/>
        <p:txBody>
          <a:bodyPr/>
          <a:lstStyle/>
          <a:p>
            <a:fld id="{1A828551-72C4-45B8-B43F-2CC164974572}" type="slidenum">
              <a:rPr lang="en-US" smtClean="0"/>
              <a:pPr/>
              <a:t>1</a:t>
            </a:fld>
            <a:endParaRPr lang="en-US" dirty="0"/>
          </a:p>
        </p:txBody>
      </p:sp>
    </p:spTree>
    <p:extLst>
      <p:ext uri="{BB962C8B-B14F-4D97-AF65-F5344CB8AC3E}">
        <p14:creationId xmlns:p14="http://schemas.microsoft.com/office/powerpoint/2010/main" val="2032615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fld id="{1A828551-72C4-45B8-B43F-2CC164974572}" type="slidenum">
              <a:rPr lang="en-US" smtClean="0"/>
              <a:pPr/>
              <a:t>2</a:t>
            </a:fld>
            <a:endParaRPr lang="en-US" dirty="0"/>
          </a:p>
        </p:txBody>
      </p:sp>
    </p:spTree>
    <p:extLst>
      <p:ext uri="{BB962C8B-B14F-4D97-AF65-F5344CB8AC3E}">
        <p14:creationId xmlns:p14="http://schemas.microsoft.com/office/powerpoint/2010/main" val="1018215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1176338" y="695325"/>
            <a:ext cx="4751387" cy="3562350"/>
          </a:xfrm>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3011" name="Rectangle 3"/>
          <p:cNvSpPr>
            <a:spLocks noGrp="1" noChangeArrowheads="1"/>
          </p:cNvSpPr>
          <p:nvPr>
            <p:ph type="body" idx="1"/>
          </p:nvPr>
        </p:nvSpPr>
        <p:spPr>
          <a:xfrm>
            <a:off x="944722" y="4459850"/>
            <a:ext cx="5208155" cy="3663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dirty="0" smtClean="0">
                <a:latin typeface="+mn-lt"/>
                <a:ea typeface="ＭＳ Ｐゴシック" pitchFamily="34" charset="-128"/>
              </a:rPr>
              <a:t>At SIO, we’ve developed the technology for mitigating the effects of natural hazards. Some events we’ve worked on are the devastating  20,11 Honshu earthquake and tsunami in Japan and the Stromboli</a:t>
            </a:r>
            <a:r>
              <a:rPr lang="en-US" sz="1800" baseline="0" dirty="0" smtClean="0">
                <a:latin typeface="+mn-lt"/>
                <a:ea typeface="ＭＳ Ｐゴシック" pitchFamily="34" charset="-128"/>
              </a:rPr>
              <a:t> </a:t>
            </a:r>
            <a:r>
              <a:rPr lang="en-US" sz="1800" dirty="0" smtClean="0">
                <a:ea typeface="ＭＳ Ｐゴシック" pitchFamily="34" charset="-128"/>
              </a:rPr>
              <a:t>volcano </a:t>
            </a:r>
            <a:r>
              <a:rPr lang="en-US" sz="1800" dirty="0" smtClean="0">
                <a:latin typeface="+mn-lt"/>
                <a:ea typeface="ＭＳ Ｐゴシック" pitchFamily="34" charset="-128"/>
              </a:rPr>
              <a:t>eruption in 2004 in Italy. </a:t>
            </a:r>
            <a:r>
              <a:rPr lang="en-US" sz="1800" dirty="0" smtClean="0">
                <a:ea typeface="ＭＳ Ｐゴシック" pitchFamily="34" charset="-128"/>
              </a:rPr>
              <a:t>Currently, we are </a:t>
            </a:r>
            <a:r>
              <a:rPr lang="en-US" sz="1800" dirty="0" smtClean="0">
                <a:latin typeface="+mn-lt"/>
                <a:ea typeface="ＭＳ Ｐゴシック" pitchFamily="34" charset="-128"/>
              </a:rPr>
              <a:t>applying our technology to monitor the Vincent Thomas Bridge in Los Angeles under contract to Caltrans.</a:t>
            </a:r>
            <a:endParaRPr lang="en-US"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2607263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fld id="{1A828551-72C4-45B8-B43F-2CC164974572}" type="slidenum">
              <a:rPr lang="en-US" smtClean="0"/>
              <a:pPr/>
              <a:t>5</a:t>
            </a:fld>
            <a:endParaRPr lang="en-US" dirty="0"/>
          </a:p>
        </p:txBody>
      </p:sp>
    </p:spTree>
    <p:extLst>
      <p:ext uri="{BB962C8B-B14F-4D97-AF65-F5344CB8AC3E}">
        <p14:creationId xmlns:p14="http://schemas.microsoft.com/office/powerpoint/2010/main" val="639691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AFA22B-79B9-486C-8DEB-145CD9E7BFD6}"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270362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GPS station measures the length of time that signals travel</a:t>
            </a:r>
            <a:r>
              <a:rPr lang="en-US" baseline="0" dirty="0" smtClean="0"/>
              <a:t> from the GPS satellites to the receiving antenna, and through triangulation this determines the position.  But the signal travel time is also affected by the amount of water vapor it travels through.  This figure is depicting that signals that go through moist air, denoted by a cloud, travel more slowly than signals that go through dry air.  Due to this effect, when we measure a GPS station’s precise position, we are automatically also measuring the amount of water vapor in the atmosphere.  NASA has invested for many years in JPL and Scripps collaboratively developing technology that measures and utilizes GPS motion and water vapor products, so when this real-time seismology project was shaping up, it was natural for us to include a real-time atmospheric product.  The National Weather Service Forecast Offices became our technology infusion partners to exploit this data type for weather forecasting, which Mark will be talking about in detail shortly.</a:t>
            </a:r>
          </a:p>
          <a:p>
            <a:endParaRPr lang="en-US" dirty="0"/>
          </a:p>
        </p:txBody>
      </p:sp>
      <p:sp>
        <p:nvSpPr>
          <p:cNvPr id="4" name="Slide Number Placeholder 3"/>
          <p:cNvSpPr>
            <a:spLocks noGrp="1"/>
          </p:cNvSpPr>
          <p:nvPr>
            <p:ph type="sldNum" sz="quarter" idx="10"/>
          </p:nvPr>
        </p:nvSpPr>
        <p:spPr/>
        <p:txBody>
          <a:bodyPr/>
          <a:lstStyle/>
          <a:p>
            <a:fld id="{DCC9608D-B6DA-4147-9B6B-DBDA962FC7D1}" type="slidenum">
              <a:rPr lang="en-US" smtClean="0"/>
              <a:t>19</a:t>
            </a:fld>
            <a:endParaRPr lang="en-US" dirty="0"/>
          </a:p>
        </p:txBody>
      </p:sp>
    </p:spTree>
    <p:extLst>
      <p:ext uri="{BB962C8B-B14F-4D97-AF65-F5344CB8AC3E}">
        <p14:creationId xmlns:p14="http://schemas.microsoft.com/office/powerpoint/2010/main" val="1062891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We’ve been awarded about $1.7M from NASA, NSF, NOAA and Caltrans. One of the NASA projects is specifically intended for commercialization of structural monitoring research – our participation today is part of that effort</a:t>
            </a:r>
            <a:endParaRPr lang="en-US" sz="1800" dirty="0"/>
          </a:p>
        </p:txBody>
      </p:sp>
      <p:sp>
        <p:nvSpPr>
          <p:cNvPr id="4" name="Slide Number Placeholder 3"/>
          <p:cNvSpPr>
            <a:spLocks noGrp="1"/>
          </p:cNvSpPr>
          <p:nvPr>
            <p:ph type="sldNum" sz="quarter" idx="10"/>
          </p:nvPr>
        </p:nvSpPr>
        <p:spPr/>
        <p:txBody>
          <a:bodyPr/>
          <a:lstStyle/>
          <a:p>
            <a:fld id="{1A828551-72C4-45B8-B43F-2CC164974572}" type="slidenum">
              <a:rPr lang="en-US" smtClean="0"/>
              <a:pPr/>
              <a:t>21</a:t>
            </a:fld>
            <a:endParaRPr lang="en-US" dirty="0"/>
          </a:p>
        </p:txBody>
      </p:sp>
    </p:spTree>
    <p:extLst>
      <p:ext uri="{BB962C8B-B14F-4D97-AF65-F5344CB8AC3E}">
        <p14:creationId xmlns:p14="http://schemas.microsoft.com/office/powerpoint/2010/main" val="2808796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8B4FBDD-B209-4EEC-9989-0BEE4A75BDF8}" type="datetimeFigureOut">
              <a:rPr lang="en-US" smtClean="0"/>
              <a:pPr/>
              <a:t>12/4/2013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98B01F0-5138-4D2B-BA2B-85B31BABC84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8B4FBDD-B209-4EEC-9989-0BEE4A75BDF8}" type="datetimeFigureOut">
              <a:rPr lang="en-US" smtClean="0"/>
              <a:pPr/>
              <a:t>12/4/2013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98B01F0-5138-4D2B-BA2B-85B31BABC84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8B4FBDD-B209-4EEC-9989-0BEE4A75BDF8}" type="datetimeFigureOut">
              <a:rPr lang="en-US" smtClean="0"/>
              <a:pPr/>
              <a:t>12/4/2013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98B01F0-5138-4D2B-BA2B-85B31BABC84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20BD44-4EB3-46AD-8156-1C8C03C8F94C}" type="datetimeFigureOut">
              <a:rPr lang="en-US" smtClean="0">
                <a:solidFill>
                  <a:prstClr val="white">
                    <a:tint val="75000"/>
                  </a:prstClr>
                </a:solidFill>
              </a:rPr>
              <a:pPr/>
              <a:t>12/4/2013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CB9F9188-6E8A-4499-B5EC-7AEEB5E9CA7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42133436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20BD44-4EB3-46AD-8156-1C8C03C8F94C}" type="datetimeFigureOut">
              <a:rPr lang="en-US" smtClean="0">
                <a:solidFill>
                  <a:prstClr val="white">
                    <a:tint val="75000"/>
                  </a:prstClr>
                </a:solidFill>
              </a:rPr>
              <a:pPr/>
              <a:t>12/4/2013</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CB9F9188-6E8A-4499-B5EC-7AEEB5E9CA7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27059876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20BD44-4EB3-46AD-8156-1C8C03C8F94C}" type="datetimeFigureOut">
              <a:rPr lang="en-US" smtClean="0">
                <a:solidFill>
                  <a:prstClr val="white">
                    <a:tint val="75000"/>
                  </a:prstClr>
                </a:solidFill>
              </a:rPr>
              <a:pPr/>
              <a:t>12/4/2013</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CB9F9188-6E8A-4499-B5EC-7AEEB5E9CA7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61203874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C000"/>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2pPr>
              <a:defRPr>
                <a:solidFill>
                  <a:srgbClr val="00FFFF"/>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A20BD44-4EB3-46AD-8156-1C8C03C8F94C}" type="datetimeFigureOut">
              <a:rPr lang="en-US" smtClean="0">
                <a:solidFill>
                  <a:prstClr val="white">
                    <a:tint val="75000"/>
                  </a:prstClr>
                </a:solidFill>
              </a:rPr>
              <a:pPr/>
              <a:t>12/4/2013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CB9F9188-6E8A-4499-B5EC-7AEEB5E9CA7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8231873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20BD44-4EB3-46AD-8156-1C8C03C8F94C}" type="datetimeFigureOut">
              <a:rPr lang="en-US" smtClean="0">
                <a:solidFill>
                  <a:prstClr val="white">
                    <a:tint val="75000"/>
                  </a:prstClr>
                </a:solidFill>
              </a:rPr>
              <a:pPr/>
              <a:t>12/4/2013</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CB9F9188-6E8A-4499-B5EC-7AEEB5E9CA7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48802483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C000"/>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2pPr>
              <a:defRPr>
                <a:solidFill>
                  <a:srgbClr val="00FFFF"/>
                </a:solidFill>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A20BD44-4EB3-46AD-8156-1C8C03C8F94C}" type="datetimeFigureOut">
              <a:rPr lang="en-US" smtClean="0">
                <a:solidFill>
                  <a:prstClr val="white">
                    <a:tint val="75000"/>
                  </a:prstClr>
                </a:solidFill>
              </a:rPr>
              <a:pPr/>
              <a:t>12/4/2013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CB9F9188-6E8A-4499-B5EC-7AEEB5E9CA7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37630478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8B4FBDD-B209-4EEC-9989-0BEE4A75BDF8}" type="datetimeFigureOut">
              <a:rPr lang="en-US" smtClean="0"/>
              <a:pPr/>
              <a:t>12/4/2013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98B01F0-5138-4D2B-BA2B-85B31BABC84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8B4FBDD-B209-4EEC-9989-0BEE4A75BDF8}" type="datetimeFigureOut">
              <a:rPr lang="en-US" smtClean="0"/>
              <a:pPr/>
              <a:t>12/4/2013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98B01F0-5138-4D2B-BA2B-85B31BABC84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8B4FBDD-B209-4EEC-9989-0BEE4A75BDF8}" type="datetimeFigureOut">
              <a:rPr lang="en-US" smtClean="0"/>
              <a:pPr/>
              <a:t>12/4/2013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98B01F0-5138-4D2B-BA2B-85B31BABC84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8B4FBDD-B209-4EEC-9989-0BEE4A75BDF8}" type="datetimeFigureOut">
              <a:rPr lang="en-US" smtClean="0"/>
              <a:pPr/>
              <a:t>12/4/2013</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98B01F0-5138-4D2B-BA2B-85B31BABC84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8B4FBDD-B209-4EEC-9989-0BEE4A75BDF8}" type="datetimeFigureOut">
              <a:rPr lang="en-US" smtClean="0"/>
              <a:pPr/>
              <a:t>12/4/2013</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98B01F0-5138-4D2B-BA2B-85B31BABC84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8B4FBDD-B209-4EEC-9989-0BEE4A75BDF8}" type="datetimeFigureOut">
              <a:rPr lang="en-US" smtClean="0"/>
              <a:pPr/>
              <a:t>12/4/2013</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98B01F0-5138-4D2B-BA2B-85B31BABC84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8B4FBDD-B209-4EEC-9989-0BEE4A75BDF8}" type="datetimeFigureOut">
              <a:rPr lang="en-US" smtClean="0"/>
              <a:pPr/>
              <a:t>12/4/2013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98B01F0-5138-4D2B-BA2B-85B31BABC841}"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8B4FBDD-B209-4EEC-9989-0BEE4A75BDF8}" type="datetimeFigureOut">
              <a:rPr lang="en-US" smtClean="0"/>
              <a:pPr/>
              <a:t>12/4/2013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98B01F0-5138-4D2B-BA2B-85B31BABC841}"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endParaRPr lang="en-US"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772400" y="57912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sio_logo_colo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5839354"/>
            <a:ext cx="1098658" cy="1018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00px-NASA_logo"/>
          <p:cNvPicPr>
            <a:picLocks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114800" y="5873882"/>
            <a:ext cx="1148238" cy="984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20BD44-4EB3-46AD-8156-1C8C03C8F94C}" type="datetimeFigureOut">
              <a:rPr lang="en-US" smtClean="0">
                <a:solidFill>
                  <a:prstClr val="white">
                    <a:tint val="75000"/>
                  </a:prstClr>
                </a:solidFill>
              </a:rPr>
              <a:pPr/>
              <a:t>12/4/2013</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9F9188-6E8A-4499-B5EC-7AEEB5E9CA7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122307666"/>
      </p:ext>
    </p:extLst>
  </p:cSld>
  <p:clrMap bg1="dk1" tx1="lt1" bg2="dk2" tx2="lt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20BD44-4EB3-46AD-8156-1C8C03C8F94C}" type="datetimeFigureOut">
              <a:rPr lang="en-US" smtClean="0">
                <a:solidFill>
                  <a:prstClr val="white">
                    <a:tint val="75000"/>
                  </a:prstClr>
                </a:solidFill>
              </a:rPr>
              <a:pPr/>
              <a:t>12/4/2013</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9F9188-6E8A-4499-B5EC-7AEEB5E9CA7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264607529"/>
      </p:ext>
    </p:extLst>
  </p:cSld>
  <p:clrMap bg1="dk1" tx1="lt1" bg2="dk2" tx2="lt2" accent1="accent1" accent2="accent2" accent3="accent3" accent4="accent4" accent5="accent5" accent6="accent6" hlink="hlink" folHlink="folHlink"/>
  <p:sldLayoutIdLst>
    <p:sldLayoutId id="2147483663"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20BD44-4EB3-46AD-8156-1C8C03C8F94C}" type="datetimeFigureOut">
              <a:rPr lang="en-US" smtClean="0">
                <a:solidFill>
                  <a:prstClr val="white">
                    <a:tint val="75000"/>
                  </a:prstClr>
                </a:solidFill>
              </a:rPr>
              <a:pPr/>
              <a:t>12/4/2013</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9F9188-6E8A-4499-B5EC-7AEEB5E9CA7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951733166"/>
      </p:ext>
    </p:extLst>
  </p:cSld>
  <p:clrMap bg1="dk1" tx1="lt1" bg2="dk2" tx2="lt2" accent1="accent1" accent2="accent2" accent3="accent3" accent4="accent4" accent5="accent5" accent6="accent6" hlink="hlink" folHlink="folHlink"/>
  <p:sldLayoutIdLst>
    <p:sldLayoutId id="2147483665"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20BD44-4EB3-46AD-8156-1C8C03C8F94C}" type="datetimeFigureOut">
              <a:rPr lang="en-US" smtClean="0">
                <a:solidFill>
                  <a:prstClr val="white">
                    <a:tint val="75000"/>
                  </a:prstClr>
                </a:solidFill>
              </a:rPr>
              <a:pPr/>
              <a:t>12/4/2013</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9F9188-6E8A-4499-B5EC-7AEEB5E9CA7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38659477"/>
      </p:ext>
    </p:extLst>
  </p:cSld>
  <p:clrMap bg1="dk1" tx1="lt1" bg2="dk2" tx2="lt2" accent1="accent1" accent2="accent2" accent3="accent3" accent4="accent4" accent5="accent5" accent6="accent6" hlink="hlink" folHlink="folHlink"/>
  <p:sldLayoutIdLst>
    <p:sldLayoutId id="2147483667"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20BD44-4EB3-46AD-8156-1C8C03C8F94C}" type="datetimeFigureOut">
              <a:rPr lang="en-US" smtClean="0">
                <a:solidFill>
                  <a:prstClr val="white">
                    <a:tint val="75000"/>
                  </a:prstClr>
                </a:solidFill>
              </a:rPr>
              <a:pPr/>
              <a:t>12/4/2013</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9F9188-6E8A-4499-B5EC-7AEEB5E9CA7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94079358"/>
      </p:ext>
    </p:extLst>
  </p:cSld>
  <p:clrMap bg1="dk1" tx1="lt1" bg2="dk2" tx2="lt2" accent1="accent1" accent2="accent2" accent3="accent3" accent4="accent4" accent5="accent5" accent6="accent6" hlink="hlink" folHlink="folHlink"/>
  <p:sldLayoutIdLst>
    <p:sldLayoutId id="2147483669"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20BD44-4EB3-46AD-8156-1C8C03C8F94C}" type="datetimeFigureOut">
              <a:rPr lang="en-US" smtClean="0">
                <a:solidFill>
                  <a:prstClr val="white">
                    <a:tint val="75000"/>
                  </a:prstClr>
                </a:solidFill>
              </a:rPr>
              <a:pPr/>
              <a:t>12/4/2013</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9F9188-6E8A-4499-B5EC-7AEEB5E9CA7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323724407"/>
      </p:ext>
    </p:extLst>
  </p:cSld>
  <p:clrMap bg1="dk1" tx1="lt1" bg2="dk2" tx2="lt2" accent1="accent1" accent2="accent2" accent3="accent3" accent4="accent4" accent5="accent5" accent6="accent6" hlink="hlink" folHlink="folHlink"/>
  <p:sldLayoutIdLst>
    <p:sldLayoutId id="2147483671"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4v"/><Relationship Id="rId1" Type="http://schemas.microsoft.com/office/2007/relationships/media" Target="../media/media4.m4v"/><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76201"/>
            <a:ext cx="8991600" cy="1066799"/>
          </a:xfrm>
        </p:spPr>
        <p:txBody>
          <a:bodyPr>
            <a:normAutofit/>
          </a:bodyPr>
          <a:lstStyle/>
          <a:p>
            <a:r>
              <a:rPr lang="en-US" sz="2800" b="1" dirty="0">
                <a:solidFill>
                  <a:srgbClr val="0070C0"/>
                </a:solidFill>
                <a:latin typeface="Geneva"/>
                <a:cs typeface="Arial" pitchFamily="34" charset="0"/>
              </a:rPr>
              <a:t>Improved Warnings for Natural Hazards: </a:t>
            </a:r>
            <a:r>
              <a:rPr lang="en-US" sz="2800" b="1" dirty="0" smtClean="0">
                <a:solidFill>
                  <a:srgbClr val="0070C0"/>
                </a:solidFill>
                <a:latin typeface="Geneva"/>
                <a:cs typeface="Arial" pitchFamily="34" charset="0"/>
              </a:rPr>
              <a:t/>
            </a:r>
            <a:br>
              <a:rPr lang="en-US" sz="2800" b="1" dirty="0" smtClean="0">
                <a:solidFill>
                  <a:srgbClr val="0070C0"/>
                </a:solidFill>
                <a:latin typeface="Geneva"/>
                <a:cs typeface="Arial" pitchFamily="34" charset="0"/>
              </a:rPr>
            </a:br>
            <a:r>
              <a:rPr lang="en-US" sz="2800" b="1" dirty="0" smtClean="0">
                <a:solidFill>
                  <a:srgbClr val="0070C0"/>
                </a:solidFill>
                <a:latin typeface="Geneva"/>
                <a:cs typeface="Arial" pitchFamily="34" charset="0"/>
              </a:rPr>
              <a:t>A </a:t>
            </a:r>
            <a:r>
              <a:rPr lang="en-US" sz="2800" b="1" dirty="0">
                <a:solidFill>
                  <a:srgbClr val="0070C0"/>
                </a:solidFill>
                <a:latin typeface="Geneva"/>
                <a:cs typeface="Arial" pitchFamily="34" charset="0"/>
              </a:rPr>
              <a:t>Prototype System for Southern California</a:t>
            </a:r>
            <a:endParaRPr lang="en-US" sz="2800" dirty="0"/>
          </a:p>
        </p:txBody>
      </p:sp>
      <p:sp>
        <p:nvSpPr>
          <p:cNvPr id="3" name="Subtitle 2"/>
          <p:cNvSpPr>
            <a:spLocks noGrp="1"/>
          </p:cNvSpPr>
          <p:nvPr>
            <p:ph type="subTitle" idx="1"/>
          </p:nvPr>
        </p:nvSpPr>
        <p:spPr/>
        <p:txBody>
          <a:bodyPr/>
          <a:lstStyle/>
          <a:p>
            <a:r>
              <a:rPr lang="en-US" dirty="0" smtClean="0"/>
              <a:t> </a:t>
            </a:r>
            <a:endParaRPr lang="en-US" dirty="0"/>
          </a:p>
        </p:txBody>
      </p:sp>
      <p:sp>
        <p:nvSpPr>
          <p:cNvPr id="4" name="Rectangle 3"/>
          <p:cNvSpPr/>
          <p:nvPr/>
        </p:nvSpPr>
        <p:spPr>
          <a:xfrm>
            <a:off x="0" y="1102578"/>
            <a:ext cx="9144000" cy="4524315"/>
          </a:xfrm>
          <a:prstGeom prst="rect">
            <a:avLst/>
          </a:prstGeom>
        </p:spPr>
        <p:txBody>
          <a:bodyPr wrap="square">
            <a:spAutoFit/>
          </a:bodyPr>
          <a:lstStyle/>
          <a:p>
            <a:pPr algn="ctr">
              <a:lnSpc>
                <a:spcPct val="80000"/>
              </a:lnSpc>
            </a:pPr>
            <a:r>
              <a:rPr lang="en-US" sz="2400" b="1" dirty="0">
                <a:ea typeface="ＭＳ Ｐゴシック" pitchFamily="34" charset="-128"/>
              </a:rPr>
              <a:t>Yehuda </a:t>
            </a:r>
            <a:r>
              <a:rPr lang="en-US" sz="2400" b="1" dirty="0" smtClean="0">
                <a:ea typeface="ＭＳ Ｐゴシック" pitchFamily="34" charset="-128"/>
              </a:rPr>
              <a:t>Bock</a:t>
            </a:r>
          </a:p>
          <a:p>
            <a:pPr algn="ctr">
              <a:lnSpc>
                <a:spcPct val="80000"/>
              </a:lnSpc>
            </a:pPr>
            <a:r>
              <a:rPr lang="en-US" sz="2400" b="1" dirty="0" smtClean="0">
                <a:ea typeface="ＭＳ Ｐゴシック" pitchFamily="34" charset="-128"/>
              </a:rPr>
              <a:t>Research Geodesist</a:t>
            </a:r>
          </a:p>
          <a:p>
            <a:pPr algn="ctr">
              <a:lnSpc>
                <a:spcPct val="80000"/>
              </a:lnSpc>
            </a:pPr>
            <a:r>
              <a:rPr lang="en-US" sz="2400" b="1" dirty="0" smtClean="0">
                <a:ea typeface="ＭＳ Ｐゴシック" pitchFamily="34" charset="-128"/>
              </a:rPr>
              <a:t>Scripps </a:t>
            </a:r>
            <a:r>
              <a:rPr lang="en-US" sz="2400" b="1" dirty="0">
                <a:ea typeface="ＭＳ Ｐゴシック" pitchFamily="34" charset="-128"/>
              </a:rPr>
              <a:t>Institution of </a:t>
            </a:r>
            <a:r>
              <a:rPr lang="en-US" sz="2400" b="1" dirty="0" smtClean="0">
                <a:ea typeface="ＭＳ Ｐゴシック" pitchFamily="34" charset="-128"/>
              </a:rPr>
              <a:t>Oceanography</a:t>
            </a:r>
          </a:p>
          <a:p>
            <a:pPr algn="ctr">
              <a:lnSpc>
                <a:spcPct val="80000"/>
              </a:lnSpc>
            </a:pPr>
            <a:r>
              <a:rPr lang="en-US" sz="2400" b="1" dirty="0" smtClean="0">
                <a:ea typeface="ＭＳ Ｐゴシック" pitchFamily="34" charset="-128"/>
              </a:rPr>
              <a:t>University of California San Diego, La Jolla, CA</a:t>
            </a:r>
            <a:endParaRPr lang="en-US" sz="2400" b="1" dirty="0">
              <a:ea typeface="ＭＳ Ｐゴシック" pitchFamily="34" charset="-128"/>
            </a:endParaRPr>
          </a:p>
          <a:p>
            <a:pPr algn="ctr">
              <a:lnSpc>
                <a:spcPct val="80000"/>
              </a:lnSpc>
            </a:pPr>
            <a:endParaRPr lang="en-US" sz="2400" b="1" dirty="0" smtClean="0">
              <a:ea typeface="ＭＳ Ｐゴシック" pitchFamily="34" charset="-128"/>
            </a:endParaRPr>
          </a:p>
          <a:p>
            <a:pPr algn="ctr">
              <a:lnSpc>
                <a:spcPct val="80000"/>
              </a:lnSpc>
            </a:pPr>
            <a:r>
              <a:rPr lang="en-US" sz="2400" b="1" dirty="0" smtClean="0"/>
              <a:t>Mark </a:t>
            </a:r>
            <a:r>
              <a:rPr lang="en-US" sz="2400" b="1" dirty="0"/>
              <a:t>Jackson</a:t>
            </a:r>
            <a:br>
              <a:rPr lang="en-US" sz="2400" b="1" dirty="0"/>
            </a:br>
            <a:r>
              <a:rPr lang="en-US" sz="2400" b="1" dirty="0"/>
              <a:t>Meteorologist in Charge</a:t>
            </a:r>
            <a:br>
              <a:rPr lang="en-US" sz="2400" b="1" dirty="0"/>
            </a:br>
            <a:r>
              <a:rPr lang="en-US" sz="2400" b="1" dirty="0"/>
              <a:t>NOAA/National Weather </a:t>
            </a:r>
            <a:r>
              <a:rPr lang="en-US" sz="2400" b="1" dirty="0" smtClean="0"/>
              <a:t>Service, Los </a:t>
            </a:r>
            <a:r>
              <a:rPr lang="en-US" sz="2400" b="1" dirty="0"/>
              <a:t>Angeles/Oxnard, </a:t>
            </a:r>
            <a:r>
              <a:rPr lang="en-US" sz="2400" b="1" dirty="0" smtClean="0"/>
              <a:t>CA</a:t>
            </a:r>
            <a:endParaRPr lang="en-US" sz="2400" b="1" dirty="0" smtClean="0">
              <a:ea typeface="ＭＳ Ｐゴシック" pitchFamily="34" charset="-128"/>
            </a:endParaRPr>
          </a:p>
          <a:p>
            <a:pPr algn="ctr">
              <a:lnSpc>
                <a:spcPct val="80000"/>
              </a:lnSpc>
            </a:pPr>
            <a:endParaRPr lang="en-US" sz="2400" b="1" dirty="0">
              <a:ea typeface="ＭＳ Ｐゴシック" pitchFamily="34" charset="-128"/>
            </a:endParaRPr>
          </a:p>
          <a:p>
            <a:pPr algn="ctr">
              <a:lnSpc>
                <a:spcPct val="80000"/>
              </a:lnSpc>
            </a:pPr>
            <a:r>
              <a:rPr lang="en-US" sz="2400" b="1" dirty="0" smtClean="0">
                <a:ea typeface="ＭＳ Ｐゴシック" pitchFamily="34" charset="-128"/>
              </a:rPr>
              <a:t>Angelyn Moore</a:t>
            </a:r>
          </a:p>
          <a:p>
            <a:pPr algn="ctr">
              <a:lnSpc>
                <a:spcPct val="80000"/>
              </a:lnSpc>
            </a:pPr>
            <a:r>
              <a:rPr lang="en-US" sz="2400" b="1" dirty="0">
                <a:ea typeface="ＭＳ Ｐゴシック" pitchFamily="34" charset="-128"/>
              </a:rPr>
              <a:t>Research </a:t>
            </a:r>
            <a:r>
              <a:rPr lang="en-US" sz="2400" b="1" dirty="0" smtClean="0">
                <a:ea typeface="ＭＳ Ｐゴシック" pitchFamily="34" charset="-128"/>
              </a:rPr>
              <a:t>Scientist</a:t>
            </a:r>
          </a:p>
          <a:p>
            <a:pPr algn="ctr">
              <a:lnSpc>
                <a:spcPct val="80000"/>
              </a:lnSpc>
            </a:pPr>
            <a:r>
              <a:rPr lang="en-US" sz="2400" b="1" dirty="0" smtClean="0">
                <a:ea typeface="ＭＳ Ｐゴシック" pitchFamily="34" charset="-128"/>
              </a:rPr>
              <a:t>NASA </a:t>
            </a:r>
            <a:r>
              <a:rPr lang="en-US" sz="2400" b="1" dirty="0">
                <a:ea typeface="ＭＳ Ｐゴシック" pitchFamily="34" charset="-128"/>
              </a:rPr>
              <a:t>Jet Propulsion </a:t>
            </a:r>
            <a:r>
              <a:rPr lang="en-US" sz="2400" b="1" dirty="0" smtClean="0">
                <a:ea typeface="ＭＳ Ｐゴシック" pitchFamily="34" charset="-128"/>
              </a:rPr>
              <a:t>Laboratory, Pasadena</a:t>
            </a:r>
            <a:r>
              <a:rPr lang="en-US" sz="2400" b="1" dirty="0">
                <a:ea typeface="ＭＳ Ｐゴシック" pitchFamily="34" charset="-128"/>
              </a:rPr>
              <a:t>, </a:t>
            </a:r>
            <a:r>
              <a:rPr lang="en-US" sz="2400" b="1" dirty="0" smtClean="0">
                <a:ea typeface="ＭＳ Ｐゴシック" pitchFamily="34" charset="-128"/>
              </a:rPr>
              <a:t>CA</a:t>
            </a:r>
          </a:p>
          <a:p>
            <a:pPr algn="ctr">
              <a:lnSpc>
                <a:spcPct val="80000"/>
              </a:lnSpc>
            </a:pPr>
            <a:endParaRPr lang="en-US" sz="2400" b="1" dirty="0">
              <a:ea typeface="ＭＳ Ｐゴシック" pitchFamily="34" charset="-128"/>
            </a:endParaRPr>
          </a:p>
          <a:p>
            <a:pPr algn="ctr">
              <a:lnSpc>
                <a:spcPct val="80000"/>
              </a:lnSpc>
            </a:pPr>
            <a:r>
              <a:rPr lang="en-US" sz="2400" b="1" i="1" dirty="0" smtClean="0">
                <a:solidFill>
                  <a:srgbClr val="0070C0"/>
                </a:solidFill>
              </a:rPr>
              <a:t>AGU Press Conference</a:t>
            </a:r>
          </a:p>
          <a:p>
            <a:pPr algn="ctr">
              <a:lnSpc>
                <a:spcPct val="80000"/>
              </a:lnSpc>
            </a:pPr>
            <a:r>
              <a:rPr lang="en-US" sz="2400" b="1" i="1" dirty="0" smtClean="0">
                <a:solidFill>
                  <a:srgbClr val="0070C0"/>
                </a:solidFill>
                <a:ea typeface="ＭＳ Ｐゴシック" pitchFamily="34" charset="-128"/>
              </a:rPr>
              <a:t>December 10, 2013</a:t>
            </a:r>
            <a:endParaRPr lang="en-US" sz="2400" b="1" dirty="0" smtClean="0">
              <a:solidFill>
                <a:srgbClr val="0070C0"/>
              </a:solidFill>
              <a:ea typeface="ＭＳ Ｐゴシック" pitchFamily="34"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l29102-sup-0002-ms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0" y="442289"/>
            <a:ext cx="8425441" cy="473931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9536514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3_20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1200" y="685800"/>
            <a:ext cx="4262437" cy="4927409"/>
          </a:xfrm>
          <a:prstGeom prst="rect">
            <a:avLst/>
          </a:prstGeom>
        </p:spPr>
      </p:pic>
      <p:sp>
        <p:nvSpPr>
          <p:cNvPr id="3" name="Title 1"/>
          <p:cNvSpPr txBox="1">
            <a:spLocks/>
          </p:cNvSpPr>
          <p:nvPr/>
        </p:nvSpPr>
        <p:spPr bwMode="auto">
          <a:xfrm>
            <a:off x="951927" y="50823"/>
            <a:ext cx="7932766"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eaLnBrk="1" hangingPunct="1"/>
            <a:r>
              <a:rPr lang="en-US" sz="2400" b="1" dirty="0" smtClean="0">
                <a:solidFill>
                  <a:srgbClr val="0070C0"/>
                </a:solidFill>
                <a:latin typeface="Geneva" pitchFamily="-106" charset="0"/>
              </a:rPr>
              <a:t>Tsunami Model: 2011  Mw 9.0 Tohoku-oki event</a:t>
            </a:r>
            <a:endParaRPr lang="en-US" sz="2400" b="1" dirty="0">
              <a:solidFill>
                <a:srgbClr val="0070C0"/>
              </a:solidFill>
              <a:latin typeface="Geneva" pitchFamily="-106" charset="0"/>
            </a:endParaRPr>
          </a:p>
        </p:txBody>
      </p:sp>
      <p:sp>
        <p:nvSpPr>
          <p:cNvPr id="4" name="TextBox 3"/>
          <p:cNvSpPr txBox="1"/>
          <p:nvPr/>
        </p:nvSpPr>
        <p:spPr>
          <a:xfrm>
            <a:off x="6477000" y="990600"/>
            <a:ext cx="2590800" cy="2308324"/>
          </a:xfrm>
          <a:prstGeom prst="rect">
            <a:avLst/>
          </a:prstGeom>
          <a:noFill/>
        </p:spPr>
        <p:txBody>
          <a:bodyPr wrap="square" rtlCol="0">
            <a:spAutoFit/>
          </a:bodyPr>
          <a:lstStyle/>
          <a:p>
            <a:r>
              <a:rPr lang="en-US" dirty="0" smtClean="0">
                <a:latin typeface="Verdana" panose="020B0604030504040204" pitchFamily="34" charset="0"/>
                <a:ea typeface="Verdana" panose="020B0604030504040204" pitchFamily="34" charset="0"/>
                <a:cs typeface="Verdana" panose="020B0604030504040204" pitchFamily="34" charset="0"/>
              </a:rPr>
              <a:t>By modeling the earthquake magnitude and fault that ruptured we can estimate uplift of the sea floor to create a model for the tsunami</a:t>
            </a:r>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442426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531066"/>
            <a:ext cx="3151496" cy="5336334"/>
          </a:xfrm>
          <a:prstGeom prst="rect">
            <a:avLst/>
          </a:prstGeom>
        </p:spPr>
      </p:pic>
      <p:sp>
        <p:nvSpPr>
          <p:cNvPr id="3" name="TextBox 2"/>
          <p:cNvSpPr txBox="1"/>
          <p:nvPr/>
        </p:nvSpPr>
        <p:spPr>
          <a:xfrm>
            <a:off x="914400" y="-19110"/>
            <a:ext cx="7086600" cy="461665"/>
          </a:xfrm>
          <a:prstGeom prst="rect">
            <a:avLst/>
          </a:prstGeom>
          <a:noFill/>
        </p:spPr>
        <p:txBody>
          <a:bodyPr wrap="square" rtlCol="0">
            <a:spAutoFit/>
          </a:bodyPr>
          <a:lstStyle/>
          <a:p>
            <a:pPr algn="ctr">
              <a:defRPr/>
            </a:pPr>
            <a:r>
              <a:rPr lang="en-US" sz="2400" b="1" kern="0" dirty="0" smtClean="0">
                <a:solidFill>
                  <a:srgbClr val="3333CC"/>
                </a:solidFill>
                <a:latin typeface="Geneva"/>
                <a:ea typeface="MS PGothic" pitchFamily="34" charset="-128"/>
              </a:rPr>
              <a:t>Real-time Precise GPS Network on West Coast</a:t>
            </a:r>
            <a:endParaRPr lang="en-US" sz="2400" b="1" kern="0" dirty="0">
              <a:solidFill>
                <a:srgbClr val="3333CC"/>
              </a:solidFill>
              <a:latin typeface="Geneva"/>
              <a:ea typeface="MS PGothic" pitchFamily="34" charset="-128"/>
            </a:endParaRPr>
          </a:p>
        </p:txBody>
      </p:sp>
      <p:sp>
        <p:nvSpPr>
          <p:cNvPr id="4" name="TextBox 3"/>
          <p:cNvSpPr txBox="1"/>
          <p:nvPr/>
        </p:nvSpPr>
        <p:spPr>
          <a:xfrm>
            <a:off x="13648" y="423234"/>
            <a:ext cx="2362200" cy="2031325"/>
          </a:xfrm>
          <a:prstGeom prst="rect">
            <a:avLst/>
          </a:prstGeom>
          <a:noFill/>
        </p:spPr>
        <p:txBody>
          <a:bodyPr wrap="square" rtlCol="0">
            <a:spAutoFit/>
          </a:bodyPr>
          <a:lstStyle/>
          <a:p>
            <a:pPr fontAlgn="base">
              <a:spcBef>
                <a:spcPct val="0"/>
              </a:spcBef>
              <a:spcAft>
                <a:spcPct val="0"/>
              </a:spcAft>
            </a:pPr>
            <a:r>
              <a:rPr lang="en-US" i="1" dirty="0" smtClean="0">
                <a:solidFill>
                  <a:srgbClr val="000000"/>
                </a:solidFill>
                <a:latin typeface="Arial" pitchFamily="34" charset="0"/>
                <a:ea typeface="MS PGothic" pitchFamily="34" charset="-128"/>
                <a:cs typeface="Arial" pitchFamily="34" charset="0"/>
              </a:rPr>
              <a:t>An earthquake &amp; tsunami of the magnitude of Mw 9.0 Tohoku-oki earthquake is possible on Cascadia Subduction Zone</a:t>
            </a:r>
            <a:endParaRPr lang="en-US" i="1" dirty="0">
              <a:solidFill>
                <a:srgbClr val="000000"/>
              </a:solidFill>
              <a:latin typeface="Arial" pitchFamily="34" charset="0"/>
              <a:ea typeface="MS PGothic" pitchFamily="34" charset="-128"/>
              <a:cs typeface="Arial" pitchFamily="34" charset="0"/>
            </a:endParaRPr>
          </a:p>
        </p:txBody>
      </p:sp>
      <p:sp>
        <p:nvSpPr>
          <p:cNvPr id="5" name="TextBox 4"/>
          <p:cNvSpPr txBox="1"/>
          <p:nvPr/>
        </p:nvSpPr>
        <p:spPr>
          <a:xfrm>
            <a:off x="13648" y="2928254"/>
            <a:ext cx="2362200" cy="1477328"/>
          </a:xfrm>
          <a:prstGeom prst="rect">
            <a:avLst/>
          </a:prstGeom>
          <a:noFill/>
        </p:spPr>
        <p:txBody>
          <a:bodyPr wrap="square" rtlCol="0">
            <a:spAutoFit/>
          </a:bodyPr>
          <a:lstStyle/>
          <a:p>
            <a:pPr fontAlgn="base">
              <a:spcBef>
                <a:spcPct val="0"/>
              </a:spcBef>
              <a:spcAft>
                <a:spcPct val="0"/>
              </a:spcAft>
            </a:pPr>
            <a:r>
              <a:rPr lang="en-US" i="1" dirty="0" smtClean="0">
                <a:solidFill>
                  <a:srgbClr val="000000"/>
                </a:solidFill>
                <a:latin typeface="Arial" charset="0"/>
                <a:ea typeface="MS PGothic" pitchFamily="34" charset="-128"/>
                <a:cs typeface="Arial" pitchFamily="34" charset="0"/>
              </a:rPr>
              <a:t>There is i</a:t>
            </a:r>
            <a:r>
              <a:rPr lang="en-US" i="1" dirty="0" smtClean="0">
                <a:solidFill>
                  <a:srgbClr val="000000"/>
                </a:solidFill>
                <a:latin typeface="Arial" pitchFamily="34" charset="0"/>
                <a:ea typeface="MS PGothic" pitchFamily="34" charset="-128"/>
                <a:cs typeface="Arial" pitchFamily="34" charset="0"/>
              </a:rPr>
              <a:t>ncreasing risk of a large earthquake on the Hayward fault in the Bay Area</a:t>
            </a:r>
            <a:endParaRPr lang="en-US" i="1" dirty="0">
              <a:solidFill>
                <a:srgbClr val="000000"/>
              </a:solidFill>
              <a:latin typeface="Arial" pitchFamily="34" charset="0"/>
              <a:ea typeface="MS PGothic" pitchFamily="34" charset="-128"/>
              <a:cs typeface="Arial" pitchFamily="34" charset="0"/>
            </a:endParaRPr>
          </a:p>
        </p:txBody>
      </p:sp>
      <p:sp>
        <p:nvSpPr>
          <p:cNvPr id="6" name="TextBox 5"/>
          <p:cNvSpPr txBox="1"/>
          <p:nvPr/>
        </p:nvSpPr>
        <p:spPr>
          <a:xfrm>
            <a:off x="13648" y="4648200"/>
            <a:ext cx="2224585" cy="1200329"/>
          </a:xfrm>
          <a:prstGeom prst="rect">
            <a:avLst/>
          </a:prstGeom>
          <a:noFill/>
        </p:spPr>
        <p:txBody>
          <a:bodyPr wrap="square" rtlCol="0">
            <a:spAutoFit/>
          </a:bodyPr>
          <a:lstStyle/>
          <a:p>
            <a:pPr fontAlgn="base">
              <a:spcBef>
                <a:spcPct val="0"/>
              </a:spcBef>
              <a:spcAft>
                <a:spcPct val="0"/>
              </a:spcAft>
            </a:pPr>
            <a:r>
              <a:rPr lang="en-US" i="1" dirty="0" smtClean="0">
                <a:solidFill>
                  <a:srgbClr val="000000"/>
                </a:solidFill>
                <a:latin typeface="Arial" pitchFamily="34" charset="0"/>
                <a:ea typeface="MS PGothic" pitchFamily="34" charset="-128"/>
                <a:cs typeface="Arial" pitchFamily="34" charset="0"/>
              </a:rPr>
              <a:t>We are overdue for a large earthquake on the southern San Andreas fault</a:t>
            </a:r>
            <a:endParaRPr lang="en-US" i="1" dirty="0">
              <a:solidFill>
                <a:srgbClr val="000000"/>
              </a:solidFill>
              <a:latin typeface="Arial" pitchFamily="34" charset="0"/>
              <a:ea typeface="MS PGothic" pitchFamily="34" charset="-128"/>
              <a:cs typeface="Arial" pitchFamily="34" charset="0"/>
            </a:endParaRPr>
          </a:p>
        </p:txBody>
      </p:sp>
      <p:sp>
        <p:nvSpPr>
          <p:cNvPr id="7" name="Text Box 5"/>
          <p:cNvSpPr txBox="1">
            <a:spLocks noChangeArrowheads="1"/>
          </p:cNvSpPr>
          <p:nvPr/>
        </p:nvSpPr>
        <p:spPr bwMode="auto">
          <a:xfrm>
            <a:off x="5754808" y="1481078"/>
            <a:ext cx="3236792" cy="286232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fontAlgn="base">
              <a:spcBef>
                <a:spcPct val="50000"/>
              </a:spcBef>
              <a:spcAft>
                <a:spcPct val="0"/>
              </a:spcAft>
              <a:buClr>
                <a:srgbClr val="3333CC"/>
              </a:buClr>
              <a:buSzPct val="75000"/>
            </a:pPr>
            <a:r>
              <a:rPr lang="en-US" sz="2000" kern="0" dirty="0" smtClean="0">
                <a:solidFill>
                  <a:sysClr val="windowText" lastClr="000000"/>
                </a:solidFill>
                <a:latin typeface="Verdana" pitchFamily="34" charset="0"/>
                <a:ea typeface="Verdana" pitchFamily="34" charset="0"/>
                <a:cs typeface="Verdana" pitchFamily="34" charset="0"/>
              </a:rPr>
              <a:t>Real-Time </a:t>
            </a:r>
            <a:r>
              <a:rPr lang="en-US" sz="2000" dirty="0">
                <a:solidFill>
                  <a:srgbClr val="000000"/>
                </a:solidFill>
                <a:latin typeface="Verdana" pitchFamily="34" charset="0"/>
                <a:ea typeface="Verdana" pitchFamily="34" charset="0"/>
                <a:cs typeface="Verdana" pitchFamily="34" charset="0"/>
              </a:rPr>
              <a:t>Earthquake Analysis for Disaster Mitigation </a:t>
            </a:r>
            <a:r>
              <a:rPr lang="en-US" sz="2000" dirty="0" smtClean="0">
                <a:solidFill>
                  <a:srgbClr val="000000"/>
                </a:solidFill>
                <a:latin typeface="Verdana" pitchFamily="34" charset="0"/>
                <a:ea typeface="Verdana" pitchFamily="34" charset="0"/>
                <a:cs typeface="Verdana" pitchFamily="34" charset="0"/>
              </a:rPr>
              <a:t>Network (READI), ~600 stations (denoted by triangles) operated by UCSD/SIO, USGS, UC Berkeley, UNAVCO, Central Washington Univ</a:t>
            </a:r>
            <a:r>
              <a:rPr lang="en-US" sz="2000" dirty="0">
                <a:solidFill>
                  <a:srgbClr val="000000"/>
                </a:solidFill>
                <a:latin typeface="Verdana" pitchFamily="34" charset="0"/>
                <a:ea typeface="Verdana" pitchFamily="34" charset="0"/>
                <a:cs typeface="Verdana" pitchFamily="34" charset="0"/>
              </a:rPr>
              <a:t>.</a:t>
            </a:r>
            <a:endParaRPr lang="en-US" sz="2000" dirty="0" smtClean="0">
              <a:solidFill>
                <a:srgbClr val="000000"/>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432616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446904" y="105106"/>
            <a:ext cx="6381941" cy="607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r>
              <a:rPr lang="en-US" sz="2000" b="1" dirty="0">
                <a:solidFill>
                  <a:srgbClr val="3333CC"/>
                </a:solidFill>
                <a:latin typeface="Geneva" pitchFamily="-106" charset="0"/>
                <a:ea typeface="MS PGothic" pitchFamily="34" charset="-128"/>
              </a:rPr>
              <a:t>Fusion of GPS and </a:t>
            </a:r>
            <a:r>
              <a:rPr lang="en-US" sz="2000" b="1" dirty="0" smtClean="0">
                <a:solidFill>
                  <a:srgbClr val="3333CC"/>
                </a:solidFill>
                <a:latin typeface="Geneva" pitchFamily="-106" charset="0"/>
                <a:ea typeface="MS PGothic" pitchFamily="34" charset="-128"/>
              </a:rPr>
              <a:t>Seismic Data: Seismogeodesy</a:t>
            </a:r>
            <a:endParaRPr lang="en-US" sz="2000" b="1" dirty="0">
              <a:solidFill>
                <a:srgbClr val="3333CC"/>
              </a:solidFill>
              <a:latin typeface="Geneva" pitchFamily="-106" charset="0"/>
              <a:ea typeface="MS PGothic" pitchFamily="34" charset="-128"/>
            </a:endParaRPr>
          </a:p>
        </p:txBody>
      </p:sp>
      <p:pic>
        <p:nvPicPr>
          <p:cNvPr id="3" name="Picture 11" descr="0005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609600"/>
            <a:ext cx="3892550"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9"/>
          <p:cNvSpPr>
            <a:spLocks noChangeArrowheads="1"/>
          </p:cNvSpPr>
          <p:nvPr/>
        </p:nvSpPr>
        <p:spPr bwMode="auto">
          <a:xfrm>
            <a:off x="1193800" y="5519457"/>
            <a:ext cx="660400" cy="1143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endParaRPr lang="en-US" sz="2400" kern="0" dirty="0" smtClean="0">
              <a:solidFill>
                <a:srgbClr val="000000"/>
              </a:solidFill>
              <a:latin typeface="Times New Roman" pitchFamily="18" charset="0"/>
              <a:ea typeface="MS PGothic" pitchFamily="34" charset="-128"/>
            </a:endParaRPr>
          </a:p>
        </p:txBody>
      </p:sp>
      <p:sp>
        <p:nvSpPr>
          <p:cNvPr id="5" name="TextBox 29"/>
          <p:cNvSpPr txBox="1">
            <a:spLocks noChangeArrowheads="1"/>
          </p:cNvSpPr>
          <p:nvPr/>
        </p:nvSpPr>
        <p:spPr bwMode="auto">
          <a:xfrm>
            <a:off x="1390459" y="631426"/>
            <a:ext cx="26431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rgbClr val="000000"/>
                </a:solidFill>
                <a:latin typeface="Times New Roman" pitchFamily="18" charset="0"/>
                <a:ea typeface="ＭＳ Ｐゴシック" pitchFamily="34" charset="-128"/>
              </a:defRPr>
            </a:lvl1pPr>
            <a:lvl2pPr marL="742950" indent="-285750" eaLnBrk="0" hangingPunct="0">
              <a:defRPr sz="2400" b="1" i="1">
                <a:solidFill>
                  <a:srgbClr val="000000"/>
                </a:solidFill>
                <a:latin typeface="Times New Roman" pitchFamily="18" charset="0"/>
                <a:ea typeface="ＭＳ Ｐゴシック" pitchFamily="34" charset="-128"/>
              </a:defRPr>
            </a:lvl2pPr>
            <a:lvl3pPr marL="1143000" indent="-228600" eaLnBrk="0" hangingPunct="0">
              <a:defRPr sz="2400" b="1" i="1">
                <a:solidFill>
                  <a:srgbClr val="000000"/>
                </a:solidFill>
                <a:latin typeface="Times New Roman" pitchFamily="18" charset="0"/>
                <a:ea typeface="ＭＳ Ｐゴシック" pitchFamily="34" charset="-128"/>
              </a:defRPr>
            </a:lvl3pPr>
            <a:lvl4pPr marL="1600200" indent="-228600" eaLnBrk="0" hangingPunct="0">
              <a:defRPr sz="2400" b="1" i="1">
                <a:solidFill>
                  <a:srgbClr val="000000"/>
                </a:solidFill>
                <a:latin typeface="Times New Roman" pitchFamily="18" charset="0"/>
                <a:ea typeface="ＭＳ Ｐゴシック" pitchFamily="34" charset="-128"/>
              </a:defRPr>
            </a:lvl4pPr>
            <a:lvl5pPr marL="2057400" indent="-228600" eaLnBrk="0" hangingPunct="0">
              <a:defRPr sz="2400" b="1" i="1">
                <a:solidFill>
                  <a:srgbClr val="000000"/>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9pPr>
          </a:lstStyle>
          <a:p>
            <a:pPr algn="r" eaLnBrk="1" fontAlgn="base" hangingPunct="1">
              <a:spcBef>
                <a:spcPct val="0"/>
              </a:spcBef>
              <a:spcAft>
                <a:spcPct val="0"/>
              </a:spcAft>
            </a:pPr>
            <a:r>
              <a:rPr lang="en-US" sz="1800" dirty="0" smtClean="0">
                <a:latin typeface="Verdana" pitchFamily="34" charset="0"/>
              </a:rPr>
              <a:t>Upgraded GPS station RAAP</a:t>
            </a:r>
            <a:endParaRPr lang="en-US" sz="1800" dirty="0">
              <a:latin typeface="Verdana" pitchFamily="34" charset="0"/>
            </a:endParaRPr>
          </a:p>
        </p:txBody>
      </p:sp>
      <p:sp>
        <p:nvSpPr>
          <p:cNvPr id="6" name="TextBox 30"/>
          <p:cNvSpPr txBox="1">
            <a:spLocks noChangeArrowheads="1"/>
          </p:cNvSpPr>
          <p:nvPr/>
        </p:nvSpPr>
        <p:spPr bwMode="auto">
          <a:xfrm>
            <a:off x="4121150" y="4631185"/>
            <a:ext cx="2133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i="1">
                <a:solidFill>
                  <a:srgbClr val="000000"/>
                </a:solidFill>
                <a:latin typeface="Times New Roman" pitchFamily="18" charset="0"/>
                <a:ea typeface="ＭＳ Ｐゴシック" pitchFamily="34" charset="-128"/>
              </a:defRPr>
            </a:lvl1pPr>
            <a:lvl2pPr marL="742950" indent="-285750" eaLnBrk="0" hangingPunct="0">
              <a:defRPr sz="2400" b="1" i="1">
                <a:solidFill>
                  <a:srgbClr val="000000"/>
                </a:solidFill>
                <a:latin typeface="Times New Roman" pitchFamily="18" charset="0"/>
                <a:ea typeface="ＭＳ Ｐゴシック" pitchFamily="34" charset="-128"/>
              </a:defRPr>
            </a:lvl2pPr>
            <a:lvl3pPr marL="1143000" indent="-228600" eaLnBrk="0" hangingPunct="0">
              <a:defRPr sz="2400" b="1" i="1">
                <a:solidFill>
                  <a:srgbClr val="000000"/>
                </a:solidFill>
                <a:latin typeface="Times New Roman" pitchFamily="18" charset="0"/>
                <a:ea typeface="ＭＳ Ｐゴシック" pitchFamily="34" charset="-128"/>
              </a:defRPr>
            </a:lvl3pPr>
            <a:lvl4pPr marL="1600200" indent="-228600" eaLnBrk="0" hangingPunct="0">
              <a:defRPr sz="2400" b="1" i="1">
                <a:solidFill>
                  <a:srgbClr val="000000"/>
                </a:solidFill>
                <a:latin typeface="Times New Roman" pitchFamily="18" charset="0"/>
                <a:ea typeface="ＭＳ Ｐゴシック" pitchFamily="34" charset="-128"/>
              </a:defRPr>
            </a:lvl4pPr>
            <a:lvl5pPr marL="2057400" indent="-228600" eaLnBrk="0" hangingPunct="0">
              <a:defRPr sz="2400" b="1" i="1">
                <a:solidFill>
                  <a:srgbClr val="000000"/>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9pPr>
          </a:lstStyle>
          <a:p>
            <a:pPr algn="ctr" eaLnBrk="1" fontAlgn="base" hangingPunct="1">
              <a:spcBef>
                <a:spcPct val="0"/>
              </a:spcBef>
              <a:spcAft>
                <a:spcPct val="0"/>
              </a:spcAft>
            </a:pPr>
            <a:r>
              <a:rPr lang="en-US" sz="1800" dirty="0">
                <a:latin typeface="Verdana" pitchFamily="34" charset="0"/>
              </a:rPr>
              <a:t>Geodetic </a:t>
            </a:r>
            <a:r>
              <a:rPr lang="en-US" sz="1800" dirty="0" smtClean="0">
                <a:latin typeface="Verdana" pitchFamily="34" charset="0"/>
              </a:rPr>
              <a:t>Module in equipment box</a:t>
            </a:r>
            <a:endParaRPr lang="en-US" sz="1800" dirty="0">
              <a:latin typeface="Verdana"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3385" y="624123"/>
            <a:ext cx="2968229" cy="3957638"/>
          </a:xfrm>
          <a:prstGeom prst="rect">
            <a:avLst/>
          </a:prstGeom>
        </p:spPr>
      </p:pic>
      <p:sp>
        <p:nvSpPr>
          <p:cNvPr id="8" name="TextBox 18"/>
          <p:cNvSpPr txBox="1">
            <a:spLocks noChangeArrowheads="1"/>
          </p:cNvSpPr>
          <p:nvPr/>
        </p:nvSpPr>
        <p:spPr bwMode="auto">
          <a:xfrm>
            <a:off x="7140631" y="3309765"/>
            <a:ext cx="209906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rgbClr val="000000"/>
                </a:solidFill>
                <a:latin typeface="Times New Roman" pitchFamily="18" charset="0"/>
                <a:ea typeface="ＭＳ Ｐゴシック" pitchFamily="34" charset="-128"/>
              </a:defRPr>
            </a:lvl1pPr>
            <a:lvl2pPr marL="742950" indent="-285750" eaLnBrk="0" hangingPunct="0">
              <a:defRPr sz="2400" b="1" i="1">
                <a:solidFill>
                  <a:srgbClr val="000000"/>
                </a:solidFill>
                <a:latin typeface="Times New Roman" pitchFamily="18" charset="0"/>
                <a:ea typeface="ＭＳ Ｐゴシック" pitchFamily="34" charset="-128"/>
              </a:defRPr>
            </a:lvl2pPr>
            <a:lvl3pPr marL="1143000" indent="-228600" eaLnBrk="0" hangingPunct="0">
              <a:defRPr sz="2400" b="1" i="1">
                <a:solidFill>
                  <a:srgbClr val="000000"/>
                </a:solidFill>
                <a:latin typeface="Times New Roman" pitchFamily="18" charset="0"/>
                <a:ea typeface="ＭＳ Ｐゴシック" pitchFamily="34" charset="-128"/>
              </a:defRPr>
            </a:lvl3pPr>
            <a:lvl4pPr marL="1600200" indent="-228600" eaLnBrk="0" hangingPunct="0">
              <a:defRPr sz="2400" b="1" i="1">
                <a:solidFill>
                  <a:srgbClr val="000000"/>
                </a:solidFill>
                <a:latin typeface="Times New Roman" pitchFamily="18" charset="0"/>
                <a:ea typeface="ＭＳ Ｐゴシック" pitchFamily="34" charset="-128"/>
              </a:defRPr>
            </a:lvl4pPr>
            <a:lvl5pPr marL="2057400" indent="-228600" eaLnBrk="0" hangingPunct="0">
              <a:defRPr sz="2400" b="1" i="1">
                <a:solidFill>
                  <a:srgbClr val="000000"/>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b="1" i="1">
                <a:solidFill>
                  <a:srgbClr val="000000"/>
                </a:solidFill>
                <a:latin typeface="Times New Roman" pitchFamily="18" charset="0"/>
                <a:ea typeface="ＭＳ Ｐゴシック" pitchFamily="34" charset="-128"/>
              </a:defRPr>
            </a:lvl9pPr>
          </a:lstStyle>
          <a:p>
            <a:pPr eaLnBrk="1" fontAlgn="base" hangingPunct="1">
              <a:spcBef>
                <a:spcPct val="0"/>
              </a:spcBef>
              <a:spcAft>
                <a:spcPct val="0"/>
              </a:spcAft>
            </a:pPr>
            <a:r>
              <a:rPr lang="en-US" sz="1800" dirty="0" smtClean="0">
                <a:latin typeface="Verdana" pitchFamily="34" charset="0"/>
              </a:rPr>
              <a:t>MEMS accelerometer deployed on GPS monument</a:t>
            </a:r>
            <a:endParaRPr lang="en-US" sz="1800" dirty="0">
              <a:latin typeface="Verdana"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400" y="3266788"/>
            <a:ext cx="3733800" cy="2800350"/>
          </a:xfrm>
          <a:prstGeom prst="rect">
            <a:avLst/>
          </a:prstGeom>
        </p:spPr>
      </p:pic>
      <p:cxnSp>
        <p:nvCxnSpPr>
          <p:cNvPr id="10" name="Straight Arrow Connector 2"/>
          <p:cNvCxnSpPr>
            <a:cxnSpLocks noChangeShapeType="1"/>
          </p:cNvCxnSpPr>
          <p:nvPr/>
        </p:nvCxnSpPr>
        <p:spPr bwMode="auto">
          <a:xfrm flipH="1" flipV="1">
            <a:off x="2057400" y="2115858"/>
            <a:ext cx="397669" cy="2736849"/>
          </a:xfrm>
          <a:prstGeom prst="straightConnector1">
            <a:avLst/>
          </a:prstGeom>
          <a:noFill/>
          <a:ln w="25400" algn="ctr">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11" name="Straight Arrow Connector 2"/>
          <p:cNvCxnSpPr>
            <a:cxnSpLocks noChangeShapeType="1"/>
          </p:cNvCxnSpPr>
          <p:nvPr/>
        </p:nvCxnSpPr>
        <p:spPr bwMode="auto">
          <a:xfrm flipH="1">
            <a:off x="2395545" y="5205193"/>
            <a:ext cx="2086561" cy="106302"/>
          </a:xfrm>
          <a:prstGeom prst="straightConnector1">
            <a:avLst/>
          </a:prstGeom>
          <a:noFill/>
          <a:ln w="25400" algn="ctr">
            <a:solidFill>
              <a:srgbClr val="000000"/>
            </a:solidFill>
            <a:round/>
            <a:headEnd/>
            <a:tailEnd type="arrow" w="med" len="med"/>
          </a:ln>
          <a:extLst>
            <a:ext uri="{909E8E84-426E-40DD-AFC4-6F175D3DCCD1}">
              <a14:hiddenFill xmlns:a14="http://schemas.microsoft.com/office/drawing/2010/main">
                <a:noFill/>
              </a14:hiddenFill>
            </a:ext>
          </a:extLst>
        </p:spPr>
      </p:cxnSp>
      <p:pic>
        <p:nvPicPr>
          <p:cNvPr id="12" name="Picture 11"/>
          <p:cNvPicPr/>
          <p:nvPr/>
        </p:nvPicPr>
        <p:blipFill>
          <a:blip r:embed="rId5" cstate="print">
            <a:extLst>
              <a:ext uri="{28A0092B-C50C-407E-A947-70E740481C1C}">
                <a14:useLocalDpi xmlns:a14="http://schemas.microsoft.com/office/drawing/2010/main" val="0"/>
              </a:ext>
            </a:extLst>
          </a:blip>
          <a:stretch>
            <a:fillRect/>
          </a:stretch>
        </p:blipFill>
        <p:spPr>
          <a:xfrm>
            <a:off x="7211614" y="1033508"/>
            <a:ext cx="1878309" cy="2233280"/>
          </a:xfrm>
          <a:prstGeom prst="rect">
            <a:avLst/>
          </a:prstGeom>
        </p:spPr>
      </p:pic>
      <p:cxnSp>
        <p:nvCxnSpPr>
          <p:cNvPr id="13" name="Straight Arrow Connector 6"/>
          <p:cNvCxnSpPr>
            <a:cxnSpLocks noChangeShapeType="1"/>
          </p:cNvCxnSpPr>
          <p:nvPr/>
        </p:nvCxnSpPr>
        <p:spPr bwMode="auto">
          <a:xfrm flipH="1" flipV="1">
            <a:off x="5805377" y="2115858"/>
            <a:ext cx="1899537" cy="142833"/>
          </a:xfrm>
          <a:prstGeom prst="straightConnector1">
            <a:avLst/>
          </a:prstGeom>
          <a:noFill/>
          <a:ln w="25400" algn="ctr">
            <a:solidFill>
              <a:srgbClr val="00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1121907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86" y="0"/>
            <a:ext cx="9144000" cy="6858000"/>
          </a:xfrm>
          <a:prstGeom prst="rect">
            <a:avLst/>
          </a:prstGeom>
        </p:spPr>
      </p:pic>
      <p:sp>
        <p:nvSpPr>
          <p:cNvPr id="7" name="Title 6"/>
          <p:cNvSpPr>
            <a:spLocks noGrp="1"/>
          </p:cNvSpPr>
          <p:nvPr>
            <p:ph type="title"/>
          </p:nvPr>
        </p:nvSpPr>
        <p:spPr>
          <a:xfrm>
            <a:off x="1676400" y="381000"/>
            <a:ext cx="9144000" cy="1905000"/>
          </a:xfrm>
          <a:noFill/>
          <a:scene3d>
            <a:camera prst="perspectiveContrastingRightFacing">
              <a:rot lat="24914" lon="18926662" rev="209711"/>
            </a:camera>
            <a:lightRig rig="threePt" dir="t"/>
          </a:scene3d>
        </p:spPr>
        <p:txBody>
          <a:bodyPr>
            <a:normAutofit/>
          </a:bodyPr>
          <a:lstStyle/>
          <a:p>
            <a:pPr algn="l"/>
            <a:r>
              <a:rPr lang="en-US" b="1" dirty="0" smtClean="0">
                <a:solidFill>
                  <a:schemeClr val="bg1"/>
                </a:solidFill>
              </a:rPr>
              <a:t>California gets as much rain as the </a:t>
            </a:r>
            <a:br>
              <a:rPr lang="en-US" b="1" dirty="0" smtClean="0">
                <a:solidFill>
                  <a:schemeClr val="bg1"/>
                </a:solidFill>
              </a:rPr>
            </a:br>
            <a:r>
              <a:rPr lang="en-US" b="1" dirty="0" smtClean="0">
                <a:solidFill>
                  <a:schemeClr val="bg1"/>
                </a:solidFill>
              </a:rPr>
              <a:t>U.S. Gulf Coast gets from hurricanes</a:t>
            </a:r>
            <a:endParaRPr lang="en-US" b="1" dirty="0">
              <a:solidFill>
                <a:schemeClr val="bg1"/>
              </a:solidFill>
            </a:endParaRPr>
          </a:p>
        </p:txBody>
      </p:sp>
      <p:sp>
        <p:nvSpPr>
          <p:cNvPr id="9" name="TextBox 8"/>
          <p:cNvSpPr txBox="1"/>
          <p:nvPr/>
        </p:nvSpPr>
        <p:spPr>
          <a:xfrm>
            <a:off x="8025173" y="6537645"/>
            <a:ext cx="1101071" cy="307777"/>
          </a:xfrm>
          <a:prstGeom prst="rect">
            <a:avLst/>
          </a:prstGeom>
          <a:noFill/>
        </p:spPr>
        <p:txBody>
          <a:bodyPr wrap="none" rtlCol="0">
            <a:spAutoFit/>
          </a:bodyPr>
          <a:lstStyle/>
          <a:p>
            <a:r>
              <a:rPr lang="en-US" sz="1400" dirty="0" smtClean="0">
                <a:solidFill>
                  <a:prstClr val="black"/>
                </a:solidFill>
              </a:rPr>
              <a:t>NOAA Photo</a:t>
            </a:r>
            <a:endParaRPr lang="en-US" sz="1400" dirty="0">
              <a:solidFill>
                <a:prstClr val="black"/>
              </a:solidFill>
            </a:endParaRPr>
          </a:p>
        </p:txBody>
      </p:sp>
      <p:sp>
        <p:nvSpPr>
          <p:cNvPr id="10" name="Title 6"/>
          <p:cNvSpPr txBox="1">
            <a:spLocks/>
          </p:cNvSpPr>
          <p:nvPr/>
        </p:nvSpPr>
        <p:spPr>
          <a:xfrm>
            <a:off x="1828800" y="2057400"/>
            <a:ext cx="9144000" cy="1905000"/>
          </a:xfrm>
          <a:prstGeom prst="rect">
            <a:avLst/>
          </a:prstGeom>
          <a:noFill/>
          <a:scene3d>
            <a:camera prst="perspectiveContrastingRightFacing">
              <a:rot lat="24914" lon="18926662" rev="209711"/>
            </a:camera>
            <a:lightRig rig="threePt" dir="t"/>
          </a:scene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smtClean="0">
                <a:solidFill>
                  <a:prstClr val="black"/>
                </a:solidFill>
              </a:rPr>
              <a:t>Lift plus moisture = Precipitation!</a:t>
            </a:r>
            <a:endParaRPr lang="en-US" b="1" dirty="0">
              <a:solidFill>
                <a:prstClr val="black"/>
              </a:solidFill>
            </a:endParaRPr>
          </a:p>
        </p:txBody>
      </p:sp>
    </p:spTree>
    <p:extLst>
      <p:ext uri="{BB962C8B-B14F-4D97-AF65-F5344CB8AC3E}">
        <p14:creationId xmlns:p14="http://schemas.microsoft.com/office/powerpoint/2010/main" val="191078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84628" y="4267200"/>
            <a:ext cx="3276600" cy="2062103"/>
          </a:xfrm>
          <a:prstGeom prst="rect">
            <a:avLst/>
          </a:prstGeom>
          <a:noFill/>
          <a:ln>
            <a:solidFill>
              <a:schemeClr val="tx1"/>
            </a:solidFill>
          </a:ln>
        </p:spPr>
        <p:txBody>
          <a:bodyPr wrap="square" rtlCol="0">
            <a:spAutoFit/>
          </a:bodyPr>
          <a:lstStyle/>
          <a:p>
            <a:r>
              <a:rPr lang="en-US" sz="3200" dirty="0" smtClean="0">
                <a:solidFill>
                  <a:prstClr val="white"/>
                </a:solidFill>
              </a:rPr>
              <a:t>T</a:t>
            </a:r>
            <a:r>
              <a:rPr lang="en-US" sz="2400" dirty="0" smtClean="0">
                <a:solidFill>
                  <a:prstClr val="white"/>
                </a:solidFill>
              </a:rPr>
              <a:t>he amount of water in an AR is 7 to 15 times the amount that passes through the mouth of the Mississippi River.</a:t>
            </a:r>
            <a:endParaRPr lang="en-US" sz="2400" dirty="0">
              <a:solidFill>
                <a:prstClr val="white"/>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4154"/>
            <a:ext cx="5105400" cy="6751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484628" y="381000"/>
            <a:ext cx="3276600" cy="3170099"/>
          </a:xfrm>
          <a:prstGeom prst="rect">
            <a:avLst/>
          </a:prstGeom>
          <a:noFill/>
          <a:ln>
            <a:solidFill>
              <a:schemeClr val="tx1"/>
            </a:solidFill>
          </a:ln>
        </p:spPr>
        <p:txBody>
          <a:bodyPr wrap="square" rtlCol="0">
            <a:spAutoFit/>
          </a:bodyPr>
          <a:lstStyle/>
          <a:p>
            <a:r>
              <a:rPr lang="en-US" sz="3200" dirty="0" smtClean="0">
                <a:solidFill>
                  <a:prstClr val="white"/>
                </a:solidFill>
              </a:rPr>
              <a:t>A</a:t>
            </a:r>
            <a:r>
              <a:rPr lang="en-US" sz="2400" dirty="0" smtClean="0">
                <a:solidFill>
                  <a:prstClr val="white"/>
                </a:solidFill>
              </a:rPr>
              <a:t>tmospheric Rivers (AR) are long and narrow streams of atmospheric water vapor that are responsible for many, if not all, winter heavy precipitation events in the Western U.S.</a:t>
            </a:r>
            <a:endParaRPr lang="en-US" sz="2400" dirty="0">
              <a:solidFill>
                <a:prstClr val="white"/>
              </a:solidFill>
            </a:endParaRPr>
          </a:p>
        </p:txBody>
      </p:sp>
    </p:spTree>
    <p:extLst>
      <p:ext uri="{BB962C8B-B14F-4D97-AF65-F5344CB8AC3E}">
        <p14:creationId xmlns:p14="http://schemas.microsoft.com/office/powerpoint/2010/main" val="96493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1079"/>
            <a:ext cx="9144000" cy="6321552"/>
          </a:xfrm>
          <a:prstGeom prst="rect">
            <a:avLst/>
          </a:prstGeom>
        </p:spPr>
      </p:pic>
      <p:sp>
        <p:nvSpPr>
          <p:cNvPr id="7" name="TextBox 6"/>
          <p:cNvSpPr txBox="1"/>
          <p:nvPr/>
        </p:nvSpPr>
        <p:spPr>
          <a:xfrm>
            <a:off x="1133911" y="6523141"/>
            <a:ext cx="6876178" cy="307777"/>
          </a:xfrm>
          <a:prstGeom prst="rect">
            <a:avLst/>
          </a:prstGeom>
          <a:noFill/>
        </p:spPr>
        <p:txBody>
          <a:bodyPr wrap="none" rtlCol="0">
            <a:spAutoFit/>
          </a:bodyPr>
          <a:lstStyle/>
          <a:p>
            <a:r>
              <a:rPr lang="en-US" sz="1400" dirty="0" smtClean="0">
                <a:solidFill>
                  <a:prstClr val="white"/>
                </a:solidFill>
              </a:rPr>
              <a:t>Strong thunderstorm with flash flooding near Ludlow, California (Photo Credit: Will Wilkens)</a:t>
            </a:r>
            <a:endParaRPr lang="en-US" sz="1400" dirty="0">
              <a:solidFill>
                <a:prstClr val="white"/>
              </a:solidFill>
            </a:endParaRPr>
          </a:p>
        </p:txBody>
      </p:sp>
      <p:sp>
        <p:nvSpPr>
          <p:cNvPr id="3" name="TextBox 2"/>
          <p:cNvSpPr txBox="1"/>
          <p:nvPr/>
        </p:nvSpPr>
        <p:spPr>
          <a:xfrm>
            <a:off x="152400" y="381000"/>
            <a:ext cx="184731" cy="369332"/>
          </a:xfrm>
          <a:prstGeom prst="rect">
            <a:avLst/>
          </a:prstGeom>
          <a:noFill/>
        </p:spPr>
        <p:txBody>
          <a:bodyPr wrap="none" rtlCol="0">
            <a:spAutoFit/>
          </a:bodyPr>
          <a:lstStyle/>
          <a:p>
            <a:endParaRPr lang="en-US" dirty="0">
              <a:solidFill>
                <a:prstClr val="black"/>
              </a:solidFill>
            </a:endParaRPr>
          </a:p>
        </p:txBody>
      </p:sp>
      <p:sp>
        <p:nvSpPr>
          <p:cNvPr id="9" name="TextBox 8"/>
          <p:cNvSpPr txBox="1"/>
          <p:nvPr/>
        </p:nvSpPr>
        <p:spPr>
          <a:xfrm>
            <a:off x="7883" y="191079"/>
            <a:ext cx="8382000" cy="1569660"/>
          </a:xfrm>
          <a:prstGeom prst="rect">
            <a:avLst/>
          </a:prstGeom>
          <a:noFill/>
          <a:ln>
            <a:noFill/>
          </a:ln>
        </p:spPr>
        <p:txBody>
          <a:bodyPr wrap="square" rtlCol="0">
            <a:spAutoFit/>
          </a:bodyPr>
          <a:lstStyle/>
          <a:p>
            <a:r>
              <a:rPr lang="en-US" sz="2400" dirty="0" smtClean="0">
                <a:solidFill>
                  <a:prstClr val="black"/>
                </a:solidFill>
              </a:rPr>
              <a:t>Accurate </a:t>
            </a:r>
            <a:r>
              <a:rPr lang="en-US" sz="2400" dirty="0">
                <a:solidFill>
                  <a:prstClr val="black"/>
                </a:solidFill>
              </a:rPr>
              <a:t>forecasts and warnings of flash flooding events depends on timely and </a:t>
            </a:r>
            <a:r>
              <a:rPr lang="en-US" sz="2400" dirty="0" smtClean="0">
                <a:solidFill>
                  <a:prstClr val="black"/>
                </a:solidFill>
              </a:rPr>
              <a:t>accurate information of moisture </a:t>
            </a:r>
            <a:r>
              <a:rPr lang="en-US" sz="2400" dirty="0">
                <a:solidFill>
                  <a:prstClr val="black"/>
                </a:solidFill>
              </a:rPr>
              <a:t>available for intense thunderstorms  </a:t>
            </a:r>
          </a:p>
          <a:p>
            <a:endParaRPr lang="en-US" sz="2400" dirty="0">
              <a:solidFill>
                <a:prstClr val="white"/>
              </a:solidFill>
            </a:endParaRPr>
          </a:p>
        </p:txBody>
      </p:sp>
    </p:spTree>
    <p:extLst>
      <p:ext uri="{BB962C8B-B14F-4D97-AF65-F5344CB8AC3E}">
        <p14:creationId xmlns:p14="http://schemas.microsoft.com/office/powerpoint/2010/main" val="7597538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911" y="533400"/>
            <a:ext cx="8229600" cy="1143000"/>
          </a:xfrm>
        </p:spPr>
        <p:txBody>
          <a:bodyPr>
            <a:normAutofit fontScale="90000"/>
          </a:bodyPr>
          <a:lstStyle/>
          <a:p>
            <a:r>
              <a:rPr lang="en-US" dirty="0" smtClean="0"/>
              <a:t>Total Precipitible Water </a:t>
            </a:r>
            <a:br>
              <a:rPr lang="en-US" dirty="0" smtClean="0"/>
            </a:br>
            <a:r>
              <a:rPr lang="en-US" sz="3600" i="1" dirty="0" smtClean="0">
                <a:solidFill>
                  <a:srgbClr val="00FFFF"/>
                </a:solidFill>
              </a:rPr>
              <a:t>Loop Starts December 18, 2010</a:t>
            </a:r>
            <a:br>
              <a:rPr lang="en-US" sz="3600" i="1" dirty="0" smtClean="0">
                <a:solidFill>
                  <a:srgbClr val="00FFFF"/>
                </a:solidFill>
              </a:rPr>
            </a:br>
            <a:r>
              <a:rPr lang="en-US" sz="3600" i="1" dirty="0" smtClean="0">
                <a:solidFill>
                  <a:srgbClr val="00FFFF"/>
                </a:solidFill>
              </a:rPr>
              <a:t>Loop Ends December 22, 2010 </a:t>
            </a:r>
            <a:endParaRPr lang="en-US" i="1" dirty="0">
              <a:solidFill>
                <a:srgbClr val="00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089" y="2209800"/>
            <a:ext cx="8511822" cy="4419600"/>
          </a:xfrm>
          <a:prstGeom prst="rect">
            <a:avLst/>
          </a:prstGeom>
        </p:spPr>
      </p:pic>
      <p:sp>
        <p:nvSpPr>
          <p:cNvPr id="5" name="TextBox 4"/>
          <p:cNvSpPr txBox="1"/>
          <p:nvPr/>
        </p:nvSpPr>
        <p:spPr>
          <a:xfrm>
            <a:off x="838200" y="5073134"/>
            <a:ext cx="1727396" cy="369332"/>
          </a:xfrm>
          <a:prstGeom prst="rect">
            <a:avLst/>
          </a:prstGeom>
          <a:noFill/>
        </p:spPr>
        <p:txBody>
          <a:bodyPr wrap="none" rtlCol="0">
            <a:spAutoFit/>
          </a:bodyPr>
          <a:lstStyle/>
          <a:p>
            <a:r>
              <a:rPr lang="en-US" i="1" dirty="0" smtClean="0">
                <a:solidFill>
                  <a:prstClr val="black"/>
                </a:solidFill>
              </a:rPr>
              <a:t>Moisture Source</a:t>
            </a:r>
            <a:endParaRPr lang="en-US" i="1" dirty="0">
              <a:solidFill>
                <a:prstClr val="black"/>
              </a:solidFill>
            </a:endParaRPr>
          </a:p>
        </p:txBody>
      </p:sp>
    </p:spTree>
    <p:extLst>
      <p:ext uri="{BB962C8B-B14F-4D97-AF65-F5344CB8AC3E}">
        <p14:creationId xmlns:p14="http://schemas.microsoft.com/office/powerpoint/2010/main" val="32493275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66800" y="76200"/>
            <a:ext cx="12038095" cy="6666667"/>
          </a:xfrm>
          <a:prstGeom prst="rect">
            <a:avLst/>
          </a:prstGeom>
        </p:spPr>
      </p:pic>
      <p:sp>
        <p:nvSpPr>
          <p:cNvPr id="5" name="5-Point Star 4"/>
          <p:cNvSpPr/>
          <p:nvPr/>
        </p:nvSpPr>
        <p:spPr>
          <a:xfrm>
            <a:off x="7010400" y="1524000"/>
            <a:ext cx="381000" cy="3810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5-Point Star 5"/>
          <p:cNvSpPr/>
          <p:nvPr/>
        </p:nvSpPr>
        <p:spPr>
          <a:xfrm>
            <a:off x="5181600" y="4800600"/>
            <a:ext cx="381000" cy="3810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5-Point Star 6"/>
          <p:cNvSpPr/>
          <p:nvPr/>
        </p:nvSpPr>
        <p:spPr>
          <a:xfrm>
            <a:off x="2209800" y="2667000"/>
            <a:ext cx="381000" cy="3810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Oval 8"/>
          <p:cNvSpPr/>
          <p:nvPr/>
        </p:nvSpPr>
        <p:spPr>
          <a:xfrm>
            <a:off x="2527737" y="1651437"/>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p:nvPr/>
        </p:nvSpPr>
        <p:spPr>
          <a:xfrm>
            <a:off x="3541985" y="2560582"/>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Oval 10"/>
          <p:cNvSpPr/>
          <p:nvPr/>
        </p:nvSpPr>
        <p:spPr>
          <a:xfrm>
            <a:off x="2927130" y="3343602"/>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Oval 11"/>
          <p:cNvSpPr/>
          <p:nvPr/>
        </p:nvSpPr>
        <p:spPr>
          <a:xfrm>
            <a:off x="2312275" y="2959974"/>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Oval 12"/>
          <p:cNvSpPr/>
          <p:nvPr/>
        </p:nvSpPr>
        <p:spPr>
          <a:xfrm>
            <a:off x="2041635" y="2400298"/>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Oval 13"/>
          <p:cNvSpPr/>
          <p:nvPr/>
        </p:nvSpPr>
        <p:spPr>
          <a:xfrm>
            <a:off x="4443249" y="3141278"/>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Oval 14"/>
          <p:cNvSpPr/>
          <p:nvPr/>
        </p:nvSpPr>
        <p:spPr>
          <a:xfrm>
            <a:off x="3576146" y="3503885"/>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Oval 15"/>
          <p:cNvSpPr/>
          <p:nvPr/>
        </p:nvSpPr>
        <p:spPr>
          <a:xfrm>
            <a:off x="4148959" y="3708837"/>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Oval 16"/>
          <p:cNvSpPr/>
          <p:nvPr/>
        </p:nvSpPr>
        <p:spPr>
          <a:xfrm>
            <a:off x="4858407" y="3934809"/>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Oval 17"/>
          <p:cNvSpPr/>
          <p:nvPr/>
        </p:nvSpPr>
        <p:spPr>
          <a:xfrm>
            <a:off x="5242035" y="3961085"/>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Oval 18"/>
          <p:cNvSpPr/>
          <p:nvPr/>
        </p:nvSpPr>
        <p:spPr>
          <a:xfrm>
            <a:off x="6067097" y="4239609"/>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Oval 19"/>
          <p:cNvSpPr/>
          <p:nvPr/>
        </p:nvSpPr>
        <p:spPr>
          <a:xfrm>
            <a:off x="4716518" y="4013637"/>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Oval 20"/>
          <p:cNvSpPr/>
          <p:nvPr/>
        </p:nvSpPr>
        <p:spPr>
          <a:xfrm>
            <a:off x="4795345" y="4292161"/>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Oval 21"/>
          <p:cNvSpPr/>
          <p:nvPr/>
        </p:nvSpPr>
        <p:spPr>
          <a:xfrm>
            <a:off x="4842641" y="4129251"/>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Oval 22"/>
          <p:cNvSpPr/>
          <p:nvPr/>
        </p:nvSpPr>
        <p:spPr>
          <a:xfrm>
            <a:off x="4501055" y="3976851"/>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Oval 23"/>
          <p:cNvSpPr/>
          <p:nvPr/>
        </p:nvSpPr>
        <p:spPr>
          <a:xfrm>
            <a:off x="4569372" y="4160782"/>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Oval 24"/>
          <p:cNvSpPr/>
          <p:nvPr/>
        </p:nvSpPr>
        <p:spPr>
          <a:xfrm>
            <a:off x="4259316" y="4018892"/>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Oval 25"/>
          <p:cNvSpPr/>
          <p:nvPr/>
        </p:nvSpPr>
        <p:spPr>
          <a:xfrm>
            <a:off x="3213537" y="4549664"/>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Oval 26"/>
          <p:cNvSpPr/>
          <p:nvPr/>
        </p:nvSpPr>
        <p:spPr>
          <a:xfrm>
            <a:off x="5189481" y="5190795"/>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Oval 27"/>
          <p:cNvSpPr/>
          <p:nvPr/>
        </p:nvSpPr>
        <p:spPr>
          <a:xfrm>
            <a:off x="5147440" y="4949057"/>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Oval 28"/>
          <p:cNvSpPr/>
          <p:nvPr/>
        </p:nvSpPr>
        <p:spPr>
          <a:xfrm>
            <a:off x="5177659" y="4450472"/>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Oval 29"/>
          <p:cNvSpPr/>
          <p:nvPr/>
        </p:nvSpPr>
        <p:spPr>
          <a:xfrm>
            <a:off x="5499539" y="4791405"/>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Oval 30"/>
          <p:cNvSpPr/>
          <p:nvPr/>
        </p:nvSpPr>
        <p:spPr>
          <a:xfrm>
            <a:off x="6713484" y="4880743"/>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Oval 31"/>
          <p:cNvSpPr/>
          <p:nvPr/>
        </p:nvSpPr>
        <p:spPr>
          <a:xfrm>
            <a:off x="5993525" y="4570688"/>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Oval 32"/>
          <p:cNvSpPr/>
          <p:nvPr/>
        </p:nvSpPr>
        <p:spPr>
          <a:xfrm>
            <a:off x="6261539" y="4533902"/>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Oval 33"/>
          <p:cNvSpPr/>
          <p:nvPr/>
        </p:nvSpPr>
        <p:spPr>
          <a:xfrm>
            <a:off x="6424449" y="4413033"/>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Oval 34"/>
          <p:cNvSpPr/>
          <p:nvPr/>
        </p:nvSpPr>
        <p:spPr>
          <a:xfrm>
            <a:off x="6597869" y="4355226"/>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 name="Oval 35"/>
          <p:cNvSpPr/>
          <p:nvPr/>
        </p:nvSpPr>
        <p:spPr>
          <a:xfrm>
            <a:off x="6487511" y="4759875"/>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 name="Oval 36"/>
          <p:cNvSpPr/>
          <p:nvPr/>
        </p:nvSpPr>
        <p:spPr>
          <a:xfrm>
            <a:off x="6829097" y="4681048"/>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8" name="Oval 37"/>
          <p:cNvSpPr/>
          <p:nvPr/>
        </p:nvSpPr>
        <p:spPr>
          <a:xfrm>
            <a:off x="7275787" y="4759876"/>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 name="Oval 38"/>
          <p:cNvSpPr/>
          <p:nvPr/>
        </p:nvSpPr>
        <p:spPr>
          <a:xfrm>
            <a:off x="4148959" y="1916827"/>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 name="Oval 39"/>
          <p:cNvSpPr/>
          <p:nvPr/>
        </p:nvSpPr>
        <p:spPr>
          <a:xfrm>
            <a:off x="3639207" y="1627793"/>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 name="Oval 40"/>
          <p:cNvSpPr/>
          <p:nvPr/>
        </p:nvSpPr>
        <p:spPr>
          <a:xfrm>
            <a:off x="6166945" y="2589489"/>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Oval 41"/>
          <p:cNvSpPr/>
          <p:nvPr/>
        </p:nvSpPr>
        <p:spPr>
          <a:xfrm>
            <a:off x="2483069" y="871049"/>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3" name="Oval 42"/>
          <p:cNvSpPr/>
          <p:nvPr/>
        </p:nvSpPr>
        <p:spPr>
          <a:xfrm>
            <a:off x="1878724" y="1370291"/>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 name="Oval 43"/>
          <p:cNvSpPr/>
          <p:nvPr/>
        </p:nvSpPr>
        <p:spPr>
          <a:xfrm>
            <a:off x="1347952" y="482167"/>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 name="Oval 44"/>
          <p:cNvSpPr/>
          <p:nvPr/>
        </p:nvSpPr>
        <p:spPr>
          <a:xfrm>
            <a:off x="848711" y="518953"/>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 name="Oval 45"/>
          <p:cNvSpPr/>
          <p:nvPr/>
        </p:nvSpPr>
        <p:spPr>
          <a:xfrm>
            <a:off x="2598684" y="229918"/>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 name="Oval 46"/>
          <p:cNvSpPr/>
          <p:nvPr/>
        </p:nvSpPr>
        <p:spPr>
          <a:xfrm>
            <a:off x="2992822" y="508442"/>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8" name="Oval 47"/>
          <p:cNvSpPr/>
          <p:nvPr/>
        </p:nvSpPr>
        <p:spPr>
          <a:xfrm>
            <a:off x="3145222" y="660842"/>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9" name="Oval 48"/>
          <p:cNvSpPr/>
          <p:nvPr/>
        </p:nvSpPr>
        <p:spPr>
          <a:xfrm>
            <a:off x="7475483" y="3614248"/>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0" name="Oval 49"/>
          <p:cNvSpPr/>
          <p:nvPr/>
        </p:nvSpPr>
        <p:spPr>
          <a:xfrm>
            <a:off x="3381704" y="802730"/>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 name="Oval 50"/>
          <p:cNvSpPr/>
          <p:nvPr/>
        </p:nvSpPr>
        <p:spPr>
          <a:xfrm>
            <a:off x="748863" y="93282"/>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Oval 51"/>
          <p:cNvSpPr/>
          <p:nvPr/>
        </p:nvSpPr>
        <p:spPr>
          <a:xfrm>
            <a:off x="1048408" y="77517"/>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3" name="Oval 52"/>
          <p:cNvSpPr/>
          <p:nvPr/>
        </p:nvSpPr>
        <p:spPr>
          <a:xfrm>
            <a:off x="6266794" y="997173"/>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Oval 53"/>
          <p:cNvSpPr/>
          <p:nvPr/>
        </p:nvSpPr>
        <p:spPr>
          <a:xfrm>
            <a:off x="7974725" y="2526428"/>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5" name="Oval 54"/>
          <p:cNvSpPr/>
          <p:nvPr/>
        </p:nvSpPr>
        <p:spPr>
          <a:xfrm>
            <a:off x="7097112" y="5148759"/>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6" name="Oval 55"/>
          <p:cNvSpPr/>
          <p:nvPr/>
        </p:nvSpPr>
        <p:spPr>
          <a:xfrm>
            <a:off x="6608381" y="5122483"/>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 name="5-Point Star 56"/>
          <p:cNvSpPr/>
          <p:nvPr/>
        </p:nvSpPr>
        <p:spPr>
          <a:xfrm>
            <a:off x="172405" y="5663946"/>
            <a:ext cx="381000" cy="3810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TextBox 57"/>
          <p:cNvSpPr txBox="1"/>
          <p:nvPr/>
        </p:nvSpPr>
        <p:spPr>
          <a:xfrm>
            <a:off x="479281" y="5708429"/>
            <a:ext cx="5027082" cy="400110"/>
          </a:xfrm>
          <a:prstGeom prst="rect">
            <a:avLst/>
          </a:prstGeom>
          <a:noFill/>
        </p:spPr>
        <p:txBody>
          <a:bodyPr wrap="none" rtlCol="0">
            <a:spAutoFit/>
          </a:bodyPr>
          <a:lstStyle/>
          <a:p>
            <a:r>
              <a:rPr lang="en-US" sz="2000" dirty="0" smtClean="0">
                <a:solidFill>
                  <a:prstClr val="white"/>
                </a:solidFill>
              </a:rPr>
              <a:t>= Radiosonde Balloon sites (max of 2x per day)</a:t>
            </a:r>
            <a:endParaRPr lang="en-US" sz="2000" dirty="0">
              <a:solidFill>
                <a:prstClr val="white"/>
              </a:solidFill>
            </a:endParaRPr>
          </a:p>
        </p:txBody>
      </p:sp>
      <p:sp>
        <p:nvSpPr>
          <p:cNvPr id="59" name="Oval 58"/>
          <p:cNvSpPr/>
          <p:nvPr/>
        </p:nvSpPr>
        <p:spPr>
          <a:xfrm>
            <a:off x="265685" y="6258161"/>
            <a:ext cx="194441" cy="198383"/>
          </a:xfrm>
          <a:prstGeom prst="ellips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TextBox 59"/>
          <p:cNvSpPr txBox="1"/>
          <p:nvPr/>
        </p:nvSpPr>
        <p:spPr>
          <a:xfrm>
            <a:off x="479281" y="6157748"/>
            <a:ext cx="5639749" cy="400110"/>
          </a:xfrm>
          <a:prstGeom prst="rect">
            <a:avLst/>
          </a:prstGeom>
          <a:noFill/>
        </p:spPr>
        <p:txBody>
          <a:bodyPr wrap="none" rtlCol="0">
            <a:spAutoFit/>
          </a:bodyPr>
          <a:lstStyle/>
          <a:p>
            <a:r>
              <a:rPr lang="en-US" sz="2000" dirty="0" smtClean="0">
                <a:solidFill>
                  <a:prstClr val="white"/>
                </a:solidFill>
              </a:rPr>
              <a:t>= GPS Integrated Precipitable Water sites (1/minute)</a:t>
            </a:r>
            <a:endParaRPr lang="en-US" sz="2000" dirty="0">
              <a:solidFill>
                <a:prstClr val="white"/>
              </a:solidFill>
            </a:endParaRPr>
          </a:p>
        </p:txBody>
      </p:sp>
      <p:pic>
        <p:nvPicPr>
          <p:cNvPr id="61" name="Picture 60"/>
          <p:cNvPicPr>
            <a:picLocks noChangeAspect="1"/>
          </p:cNvPicPr>
          <p:nvPr/>
        </p:nvPicPr>
        <p:blipFill>
          <a:blip r:embed="rId4"/>
          <a:stretch>
            <a:fillRect/>
          </a:stretch>
        </p:blipFill>
        <p:spPr>
          <a:xfrm>
            <a:off x="78804" y="151146"/>
            <a:ext cx="5180952" cy="2752381"/>
          </a:xfrm>
          <a:prstGeom prst="rect">
            <a:avLst/>
          </a:prstGeom>
          <a:ln>
            <a:noFill/>
          </a:ln>
          <a:effectLst>
            <a:outerShdw blurRad="292100" dist="139700" dir="2700000" algn="tl" rotWithShape="0">
              <a:srgbClr val="333333">
                <a:alpha val="65000"/>
              </a:srgbClr>
            </a:outerShdw>
          </a:effectLst>
        </p:spPr>
      </p:pic>
      <p:cxnSp>
        <p:nvCxnSpPr>
          <p:cNvPr id="62" name="Straight Connector 61"/>
          <p:cNvCxnSpPr/>
          <p:nvPr/>
        </p:nvCxnSpPr>
        <p:spPr>
          <a:xfrm>
            <a:off x="3370521" y="2870791"/>
            <a:ext cx="255181" cy="616688"/>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604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grpId="0" nodeType="withEffect">
                                  <p:stCondLst>
                                    <p:cond delay="0"/>
                                  </p:stCondLst>
                                  <p:iterate type="wd">
                                    <p:tmPct val="10000"/>
                                  </p:iterate>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childTnLst>
                          </p:cTn>
                        </p:par>
                        <p:par>
                          <p:cTn id="11" fill="hold">
                            <p:stCondLst>
                              <p:cond delay="900"/>
                            </p:stCondLst>
                            <p:childTnLst>
                              <p:par>
                                <p:cTn id="12" presetID="10" presetClass="entr" presetSubtype="0" fill="hold" grpId="0" nodeType="afterEffect">
                                  <p:stCondLst>
                                    <p:cond delay="0"/>
                                  </p:stCondLst>
                                  <p:iterate type="wd">
                                    <p:tmPct val="10000"/>
                                  </p:iterate>
                                  <p:childTnLst>
                                    <p:set>
                                      <p:cBhvr>
                                        <p:cTn id="13" dur="1" fill="hold">
                                          <p:stCondLst>
                                            <p:cond delay="0"/>
                                          </p:stCondLst>
                                        </p:cTn>
                                        <p:tgtEl>
                                          <p:spTgt spid="9"/>
                                        </p:tgtEl>
                                        <p:attrNameLst>
                                          <p:attrName>style.visibility</p:attrName>
                                        </p:attrNameLst>
                                      </p:cBhvr>
                                      <p:to>
                                        <p:strVal val="visible"/>
                                      </p:to>
                                    </p:set>
                                    <p:animEffect transition="in" filter="fade">
                                      <p:cBhvr>
                                        <p:cTn id="14" dur="250"/>
                                        <p:tgtEl>
                                          <p:spTgt spid="9"/>
                                        </p:tgtEl>
                                      </p:cBhvr>
                                    </p:animEffect>
                                  </p:childTnLst>
                                </p:cTn>
                              </p:par>
                            </p:childTnLst>
                          </p:cTn>
                        </p:par>
                        <p:par>
                          <p:cTn id="15" fill="hold">
                            <p:stCondLst>
                              <p:cond delay="1150"/>
                            </p:stCondLst>
                            <p:childTnLst>
                              <p:par>
                                <p:cTn id="16" presetID="10" presetClass="entr" presetSubtype="0" fill="hold" grpId="0" nodeType="afterEffect">
                                  <p:stCondLst>
                                    <p:cond delay="0"/>
                                  </p:stCondLst>
                                  <p:iterate type="wd">
                                    <p:tmPct val="10000"/>
                                  </p:iterate>
                                  <p:childTnLst>
                                    <p:set>
                                      <p:cBhvr>
                                        <p:cTn id="17" dur="1" fill="hold">
                                          <p:stCondLst>
                                            <p:cond delay="0"/>
                                          </p:stCondLst>
                                        </p:cTn>
                                        <p:tgtEl>
                                          <p:spTgt spid="10"/>
                                        </p:tgtEl>
                                        <p:attrNameLst>
                                          <p:attrName>style.visibility</p:attrName>
                                        </p:attrNameLst>
                                      </p:cBhvr>
                                      <p:to>
                                        <p:strVal val="visible"/>
                                      </p:to>
                                    </p:set>
                                    <p:animEffect transition="in" filter="fade">
                                      <p:cBhvr>
                                        <p:cTn id="18" dur="250"/>
                                        <p:tgtEl>
                                          <p:spTgt spid="10"/>
                                        </p:tgtEl>
                                      </p:cBhvr>
                                    </p:animEffect>
                                  </p:childTnLst>
                                </p:cTn>
                              </p:par>
                            </p:childTnLst>
                          </p:cTn>
                        </p:par>
                        <p:par>
                          <p:cTn id="19" fill="hold">
                            <p:stCondLst>
                              <p:cond delay="1400"/>
                            </p:stCondLst>
                            <p:childTnLst>
                              <p:par>
                                <p:cTn id="20" presetID="10" presetClass="entr" presetSubtype="0" fill="hold" grpId="0" nodeType="afterEffect">
                                  <p:stCondLst>
                                    <p:cond delay="0"/>
                                  </p:stCondLst>
                                  <p:iterate type="wd">
                                    <p:tmPct val="10000"/>
                                  </p:iterate>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childTnLst>
                          </p:cTn>
                        </p:par>
                        <p:par>
                          <p:cTn id="23" fill="hold">
                            <p:stCondLst>
                              <p:cond delay="1650"/>
                            </p:stCondLst>
                            <p:childTnLst>
                              <p:par>
                                <p:cTn id="24" presetID="10" presetClass="entr" presetSubtype="0" fill="hold" grpId="0" nodeType="afterEffect">
                                  <p:stCondLst>
                                    <p:cond delay="0"/>
                                  </p:stCondLst>
                                  <p:iterate type="wd">
                                    <p:tmPct val="10000"/>
                                  </p:iterate>
                                  <p:childTnLst>
                                    <p:set>
                                      <p:cBhvr>
                                        <p:cTn id="25" dur="1" fill="hold">
                                          <p:stCondLst>
                                            <p:cond delay="0"/>
                                          </p:stCondLst>
                                        </p:cTn>
                                        <p:tgtEl>
                                          <p:spTgt spid="12"/>
                                        </p:tgtEl>
                                        <p:attrNameLst>
                                          <p:attrName>style.visibility</p:attrName>
                                        </p:attrNameLst>
                                      </p:cBhvr>
                                      <p:to>
                                        <p:strVal val="visible"/>
                                      </p:to>
                                    </p:set>
                                    <p:animEffect transition="in" filter="fade">
                                      <p:cBhvr>
                                        <p:cTn id="26" dur="250"/>
                                        <p:tgtEl>
                                          <p:spTgt spid="12"/>
                                        </p:tgtEl>
                                      </p:cBhvr>
                                    </p:animEffect>
                                  </p:childTnLst>
                                </p:cTn>
                              </p:par>
                            </p:childTnLst>
                          </p:cTn>
                        </p:par>
                        <p:par>
                          <p:cTn id="27" fill="hold">
                            <p:stCondLst>
                              <p:cond delay="1900"/>
                            </p:stCondLst>
                            <p:childTnLst>
                              <p:par>
                                <p:cTn id="28" presetID="10" presetClass="entr" presetSubtype="0" fill="hold" grpId="0" nodeType="afterEffect">
                                  <p:stCondLst>
                                    <p:cond delay="0"/>
                                  </p:stCondLst>
                                  <p:iterate type="wd">
                                    <p:tmPct val="10000"/>
                                  </p:iterate>
                                  <p:childTnLst>
                                    <p:set>
                                      <p:cBhvr>
                                        <p:cTn id="29" dur="1" fill="hold">
                                          <p:stCondLst>
                                            <p:cond delay="0"/>
                                          </p:stCondLst>
                                        </p:cTn>
                                        <p:tgtEl>
                                          <p:spTgt spid="13"/>
                                        </p:tgtEl>
                                        <p:attrNameLst>
                                          <p:attrName>style.visibility</p:attrName>
                                        </p:attrNameLst>
                                      </p:cBhvr>
                                      <p:to>
                                        <p:strVal val="visible"/>
                                      </p:to>
                                    </p:set>
                                    <p:animEffect transition="in" filter="fade">
                                      <p:cBhvr>
                                        <p:cTn id="30" dur="250"/>
                                        <p:tgtEl>
                                          <p:spTgt spid="13"/>
                                        </p:tgtEl>
                                      </p:cBhvr>
                                    </p:animEffect>
                                  </p:childTnLst>
                                </p:cTn>
                              </p:par>
                            </p:childTnLst>
                          </p:cTn>
                        </p:par>
                        <p:par>
                          <p:cTn id="31" fill="hold">
                            <p:stCondLst>
                              <p:cond delay="2150"/>
                            </p:stCondLst>
                            <p:childTnLst>
                              <p:par>
                                <p:cTn id="32" presetID="10" presetClass="entr" presetSubtype="0" fill="hold" grpId="0" nodeType="afterEffect">
                                  <p:stCondLst>
                                    <p:cond delay="0"/>
                                  </p:stCondLst>
                                  <p:iterate type="wd">
                                    <p:tmPct val="10000"/>
                                  </p:iterate>
                                  <p:childTnLst>
                                    <p:set>
                                      <p:cBhvr>
                                        <p:cTn id="33" dur="1" fill="hold">
                                          <p:stCondLst>
                                            <p:cond delay="0"/>
                                          </p:stCondLst>
                                        </p:cTn>
                                        <p:tgtEl>
                                          <p:spTgt spid="14"/>
                                        </p:tgtEl>
                                        <p:attrNameLst>
                                          <p:attrName>style.visibility</p:attrName>
                                        </p:attrNameLst>
                                      </p:cBhvr>
                                      <p:to>
                                        <p:strVal val="visible"/>
                                      </p:to>
                                    </p:set>
                                    <p:animEffect transition="in" filter="fade">
                                      <p:cBhvr>
                                        <p:cTn id="34" dur="250"/>
                                        <p:tgtEl>
                                          <p:spTgt spid="14"/>
                                        </p:tgtEl>
                                      </p:cBhvr>
                                    </p:animEffect>
                                  </p:childTnLst>
                                </p:cTn>
                              </p:par>
                            </p:childTnLst>
                          </p:cTn>
                        </p:par>
                        <p:par>
                          <p:cTn id="35" fill="hold">
                            <p:stCondLst>
                              <p:cond delay="2400"/>
                            </p:stCondLst>
                            <p:childTnLst>
                              <p:par>
                                <p:cTn id="36" presetID="10" presetClass="entr" presetSubtype="0" fill="hold" grpId="0" nodeType="afterEffect">
                                  <p:stCondLst>
                                    <p:cond delay="0"/>
                                  </p:stCondLst>
                                  <p:iterate type="wd">
                                    <p:tmPct val="10000"/>
                                  </p:iterate>
                                  <p:childTnLst>
                                    <p:set>
                                      <p:cBhvr>
                                        <p:cTn id="37" dur="1" fill="hold">
                                          <p:stCondLst>
                                            <p:cond delay="0"/>
                                          </p:stCondLst>
                                        </p:cTn>
                                        <p:tgtEl>
                                          <p:spTgt spid="15"/>
                                        </p:tgtEl>
                                        <p:attrNameLst>
                                          <p:attrName>style.visibility</p:attrName>
                                        </p:attrNameLst>
                                      </p:cBhvr>
                                      <p:to>
                                        <p:strVal val="visible"/>
                                      </p:to>
                                    </p:set>
                                    <p:animEffect transition="in" filter="fade">
                                      <p:cBhvr>
                                        <p:cTn id="38" dur="250"/>
                                        <p:tgtEl>
                                          <p:spTgt spid="15"/>
                                        </p:tgtEl>
                                      </p:cBhvr>
                                    </p:animEffect>
                                  </p:childTnLst>
                                </p:cTn>
                              </p:par>
                            </p:childTnLst>
                          </p:cTn>
                        </p:par>
                        <p:par>
                          <p:cTn id="39" fill="hold">
                            <p:stCondLst>
                              <p:cond delay="2650"/>
                            </p:stCondLst>
                            <p:childTnLst>
                              <p:par>
                                <p:cTn id="40" presetID="10" presetClass="entr" presetSubtype="0" fill="hold" grpId="0" nodeType="afterEffect">
                                  <p:stCondLst>
                                    <p:cond delay="0"/>
                                  </p:stCondLst>
                                  <p:iterate type="wd">
                                    <p:tmPct val="10000"/>
                                  </p:iterate>
                                  <p:childTnLst>
                                    <p:set>
                                      <p:cBhvr>
                                        <p:cTn id="41" dur="1" fill="hold">
                                          <p:stCondLst>
                                            <p:cond delay="0"/>
                                          </p:stCondLst>
                                        </p:cTn>
                                        <p:tgtEl>
                                          <p:spTgt spid="16"/>
                                        </p:tgtEl>
                                        <p:attrNameLst>
                                          <p:attrName>style.visibility</p:attrName>
                                        </p:attrNameLst>
                                      </p:cBhvr>
                                      <p:to>
                                        <p:strVal val="visible"/>
                                      </p:to>
                                    </p:set>
                                    <p:animEffect transition="in" filter="fade">
                                      <p:cBhvr>
                                        <p:cTn id="42" dur="250"/>
                                        <p:tgtEl>
                                          <p:spTgt spid="16"/>
                                        </p:tgtEl>
                                      </p:cBhvr>
                                    </p:animEffect>
                                  </p:childTnLst>
                                </p:cTn>
                              </p:par>
                            </p:childTnLst>
                          </p:cTn>
                        </p:par>
                        <p:par>
                          <p:cTn id="43" fill="hold">
                            <p:stCondLst>
                              <p:cond delay="2900"/>
                            </p:stCondLst>
                            <p:childTnLst>
                              <p:par>
                                <p:cTn id="44" presetID="10" presetClass="entr" presetSubtype="0" fill="hold" grpId="0" nodeType="afterEffect">
                                  <p:stCondLst>
                                    <p:cond delay="0"/>
                                  </p:stCondLst>
                                  <p:iterate type="wd">
                                    <p:tmPct val="10000"/>
                                  </p:iterate>
                                  <p:childTnLst>
                                    <p:set>
                                      <p:cBhvr>
                                        <p:cTn id="45" dur="1" fill="hold">
                                          <p:stCondLst>
                                            <p:cond delay="0"/>
                                          </p:stCondLst>
                                        </p:cTn>
                                        <p:tgtEl>
                                          <p:spTgt spid="17"/>
                                        </p:tgtEl>
                                        <p:attrNameLst>
                                          <p:attrName>style.visibility</p:attrName>
                                        </p:attrNameLst>
                                      </p:cBhvr>
                                      <p:to>
                                        <p:strVal val="visible"/>
                                      </p:to>
                                    </p:set>
                                    <p:animEffect transition="in" filter="fade">
                                      <p:cBhvr>
                                        <p:cTn id="46" dur="250"/>
                                        <p:tgtEl>
                                          <p:spTgt spid="17"/>
                                        </p:tgtEl>
                                      </p:cBhvr>
                                    </p:animEffect>
                                  </p:childTnLst>
                                </p:cTn>
                              </p:par>
                            </p:childTnLst>
                          </p:cTn>
                        </p:par>
                        <p:par>
                          <p:cTn id="47" fill="hold">
                            <p:stCondLst>
                              <p:cond delay="3150"/>
                            </p:stCondLst>
                            <p:childTnLst>
                              <p:par>
                                <p:cTn id="48" presetID="10" presetClass="entr" presetSubtype="0" fill="hold" grpId="0" nodeType="afterEffect">
                                  <p:stCondLst>
                                    <p:cond delay="0"/>
                                  </p:stCondLst>
                                  <p:iterate type="wd">
                                    <p:tmPct val="10000"/>
                                  </p:iterate>
                                  <p:childTnLst>
                                    <p:set>
                                      <p:cBhvr>
                                        <p:cTn id="49" dur="1" fill="hold">
                                          <p:stCondLst>
                                            <p:cond delay="0"/>
                                          </p:stCondLst>
                                        </p:cTn>
                                        <p:tgtEl>
                                          <p:spTgt spid="18"/>
                                        </p:tgtEl>
                                        <p:attrNameLst>
                                          <p:attrName>style.visibility</p:attrName>
                                        </p:attrNameLst>
                                      </p:cBhvr>
                                      <p:to>
                                        <p:strVal val="visible"/>
                                      </p:to>
                                    </p:set>
                                    <p:animEffect transition="in" filter="fade">
                                      <p:cBhvr>
                                        <p:cTn id="50" dur="250"/>
                                        <p:tgtEl>
                                          <p:spTgt spid="18"/>
                                        </p:tgtEl>
                                      </p:cBhvr>
                                    </p:animEffect>
                                  </p:childTnLst>
                                </p:cTn>
                              </p:par>
                            </p:childTnLst>
                          </p:cTn>
                        </p:par>
                        <p:par>
                          <p:cTn id="51" fill="hold">
                            <p:stCondLst>
                              <p:cond delay="3400"/>
                            </p:stCondLst>
                            <p:childTnLst>
                              <p:par>
                                <p:cTn id="52" presetID="10" presetClass="entr" presetSubtype="0" fill="hold" grpId="0" nodeType="afterEffect">
                                  <p:stCondLst>
                                    <p:cond delay="0"/>
                                  </p:stCondLst>
                                  <p:iterate type="wd">
                                    <p:tmPct val="10000"/>
                                  </p:iterate>
                                  <p:childTnLst>
                                    <p:set>
                                      <p:cBhvr>
                                        <p:cTn id="53" dur="1" fill="hold">
                                          <p:stCondLst>
                                            <p:cond delay="0"/>
                                          </p:stCondLst>
                                        </p:cTn>
                                        <p:tgtEl>
                                          <p:spTgt spid="19"/>
                                        </p:tgtEl>
                                        <p:attrNameLst>
                                          <p:attrName>style.visibility</p:attrName>
                                        </p:attrNameLst>
                                      </p:cBhvr>
                                      <p:to>
                                        <p:strVal val="visible"/>
                                      </p:to>
                                    </p:set>
                                    <p:animEffect transition="in" filter="fade">
                                      <p:cBhvr>
                                        <p:cTn id="54" dur="250"/>
                                        <p:tgtEl>
                                          <p:spTgt spid="19"/>
                                        </p:tgtEl>
                                      </p:cBhvr>
                                    </p:animEffect>
                                  </p:childTnLst>
                                </p:cTn>
                              </p:par>
                            </p:childTnLst>
                          </p:cTn>
                        </p:par>
                        <p:par>
                          <p:cTn id="55" fill="hold">
                            <p:stCondLst>
                              <p:cond delay="3650"/>
                            </p:stCondLst>
                            <p:childTnLst>
                              <p:par>
                                <p:cTn id="56" presetID="10" presetClass="entr" presetSubtype="0" fill="hold" grpId="0" nodeType="afterEffect">
                                  <p:stCondLst>
                                    <p:cond delay="0"/>
                                  </p:stCondLst>
                                  <p:iterate type="wd">
                                    <p:tmPct val="10000"/>
                                  </p:iterate>
                                  <p:childTnLst>
                                    <p:set>
                                      <p:cBhvr>
                                        <p:cTn id="57" dur="1" fill="hold">
                                          <p:stCondLst>
                                            <p:cond delay="0"/>
                                          </p:stCondLst>
                                        </p:cTn>
                                        <p:tgtEl>
                                          <p:spTgt spid="20"/>
                                        </p:tgtEl>
                                        <p:attrNameLst>
                                          <p:attrName>style.visibility</p:attrName>
                                        </p:attrNameLst>
                                      </p:cBhvr>
                                      <p:to>
                                        <p:strVal val="visible"/>
                                      </p:to>
                                    </p:set>
                                    <p:animEffect transition="in" filter="fade">
                                      <p:cBhvr>
                                        <p:cTn id="58" dur="250"/>
                                        <p:tgtEl>
                                          <p:spTgt spid="20"/>
                                        </p:tgtEl>
                                      </p:cBhvr>
                                    </p:animEffect>
                                  </p:childTnLst>
                                </p:cTn>
                              </p:par>
                            </p:childTnLst>
                          </p:cTn>
                        </p:par>
                        <p:par>
                          <p:cTn id="59" fill="hold">
                            <p:stCondLst>
                              <p:cond delay="3900"/>
                            </p:stCondLst>
                            <p:childTnLst>
                              <p:par>
                                <p:cTn id="60" presetID="10" presetClass="entr" presetSubtype="0" fill="hold" grpId="0" nodeType="afterEffect">
                                  <p:stCondLst>
                                    <p:cond delay="0"/>
                                  </p:stCondLst>
                                  <p:iterate type="wd">
                                    <p:tmPct val="10000"/>
                                  </p:iterate>
                                  <p:childTnLst>
                                    <p:set>
                                      <p:cBhvr>
                                        <p:cTn id="61" dur="1" fill="hold">
                                          <p:stCondLst>
                                            <p:cond delay="0"/>
                                          </p:stCondLst>
                                        </p:cTn>
                                        <p:tgtEl>
                                          <p:spTgt spid="21"/>
                                        </p:tgtEl>
                                        <p:attrNameLst>
                                          <p:attrName>style.visibility</p:attrName>
                                        </p:attrNameLst>
                                      </p:cBhvr>
                                      <p:to>
                                        <p:strVal val="visible"/>
                                      </p:to>
                                    </p:set>
                                    <p:animEffect transition="in" filter="fade">
                                      <p:cBhvr>
                                        <p:cTn id="62" dur="250"/>
                                        <p:tgtEl>
                                          <p:spTgt spid="21"/>
                                        </p:tgtEl>
                                      </p:cBhvr>
                                    </p:animEffect>
                                  </p:childTnLst>
                                </p:cTn>
                              </p:par>
                            </p:childTnLst>
                          </p:cTn>
                        </p:par>
                        <p:par>
                          <p:cTn id="63" fill="hold">
                            <p:stCondLst>
                              <p:cond delay="4150"/>
                            </p:stCondLst>
                            <p:childTnLst>
                              <p:par>
                                <p:cTn id="64" presetID="10" presetClass="entr" presetSubtype="0" fill="hold" grpId="0" nodeType="afterEffect">
                                  <p:stCondLst>
                                    <p:cond delay="0"/>
                                  </p:stCondLst>
                                  <p:iterate type="wd">
                                    <p:tmPct val="10000"/>
                                  </p:iterate>
                                  <p:childTnLst>
                                    <p:set>
                                      <p:cBhvr>
                                        <p:cTn id="65" dur="1" fill="hold">
                                          <p:stCondLst>
                                            <p:cond delay="0"/>
                                          </p:stCondLst>
                                        </p:cTn>
                                        <p:tgtEl>
                                          <p:spTgt spid="22"/>
                                        </p:tgtEl>
                                        <p:attrNameLst>
                                          <p:attrName>style.visibility</p:attrName>
                                        </p:attrNameLst>
                                      </p:cBhvr>
                                      <p:to>
                                        <p:strVal val="visible"/>
                                      </p:to>
                                    </p:set>
                                    <p:animEffect transition="in" filter="fade">
                                      <p:cBhvr>
                                        <p:cTn id="66" dur="250"/>
                                        <p:tgtEl>
                                          <p:spTgt spid="22"/>
                                        </p:tgtEl>
                                      </p:cBhvr>
                                    </p:animEffect>
                                  </p:childTnLst>
                                </p:cTn>
                              </p:par>
                            </p:childTnLst>
                          </p:cTn>
                        </p:par>
                        <p:par>
                          <p:cTn id="67" fill="hold">
                            <p:stCondLst>
                              <p:cond delay="4400"/>
                            </p:stCondLst>
                            <p:childTnLst>
                              <p:par>
                                <p:cTn id="68" presetID="10" presetClass="entr" presetSubtype="0" fill="hold" grpId="0" nodeType="afterEffect">
                                  <p:stCondLst>
                                    <p:cond delay="0"/>
                                  </p:stCondLst>
                                  <p:iterate type="wd">
                                    <p:tmPct val="10000"/>
                                  </p:iterate>
                                  <p:childTnLst>
                                    <p:set>
                                      <p:cBhvr>
                                        <p:cTn id="69" dur="1" fill="hold">
                                          <p:stCondLst>
                                            <p:cond delay="0"/>
                                          </p:stCondLst>
                                        </p:cTn>
                                        <p:tgtEl>
                                          <p:spTgt spid="23"/>
                                        </p:tgtEl>
                                        <p:attrNameLst>
                                          <p:attrName>style.visibility</p:attrName>
                                        </p:attrNameLst>
                                      </p:cBhvr>
                                      <p:to>
                                        <p:strVal val="visible"/>
                                      </p:to>
                                    </p:set>
                                    <p:animEffect transition="in" filter="fade">
                                      <p:cBhvr>
                                        <p:cTn id="70" dur="250"/>
                                        <p:tgtEl>
                                          <p:spTgt spid="23"/>
                                        </p:tgtEl>
                                      </p:cBhvr>
                                    </p:animEffect>
                                  </p:childTnLst>
                                </p:cTn>
                              </p:par>
                            </p:childTnLst>
                          </p:cTn>
                        </p:par>
                        <p:par>
                          <p:cTn id="71" fill="hold">
                            <p:stCondLst>
                              <p:cond delay="4650"/>
                            </p:stCondLst>
                            <p:childTnLst>
                              <p:par>
                                <p:cTn id="72" presetID="10" presetClass="entr" presetSubtype="0" fill="hold" grpId="0" nodeType="afterEffect">
                                  <p:stCondLst>
                                    <p:cond delay="0"/>
                                  </p:stCondLst>
                                  <p:iterate type="wd">
                                    <p:tmPct val="10000"/>
                                  </p:iterate>
                                  <p:childTnLst>
                                    <p:set>
                                      <p:cBhvr>
                                        <p:cTn id="73" dur="1" fill="hold">
                                          <p:stCondLst>
                                            <p:cond delay="0"/>
                                          </p:stCondLst>
                                        </p:cTn>
                                        <p:tgtEl>
                                          <p:spTgt spid="24"/>
                                        </p:tgtEl>
                                        <p:attrNameLst>
                                          <p:attrName>style.visibility</p:attrName>
                                        </p:attrNameLst>
                                      </p:cBhvr>
                                      <p:to>
                                        <p:strVal val="visible"/>
                                      </p:to>
                                    </p:set>
                                    <p:animEffect transition="in" filter="fade">
                                      <p:cBhvr>
                                        <p:cTn id="74" dur="250"/>
                                        <p:tgtEl>
                                          <p:spTgt spid="24"/>
                                        </p:tgtEl>
                                      </p:cBhvr>
                                    </p:animEffect>
                                  </p:childTnLst>
                                </p:cTn>
                              </p:par>
                            </p:childTnLst>
                          </p:cTn>
                        </p:par>
                        <p:par>
                          <p:cTn id="75" fill="hold">
                            <p:stCondLst>
                              <p:cond delay="4900"/>
                            </p:stCondLst>
                            <p:childTnLst>
                              <p:par>
                                <p:cTn id="76" presetID="10" presetClass="entr" presetSubtype="0" fill="hold" grpId="0" nodeType="afterEffect">
                                  <p:stCondLst>
                                    <p:cond delay="0"/>
                                  </p:stCondLst>
                                  <p:iterate type="wd">
                                    <p:tmPct val="10000"/>
                                  </p:iterate>
                                  <p:childTnLst>
                                    <p:set>
                                      <p:cBhvr>
                                        <p:cTn id="77" dur="1" fill="hold">
                                          <p:stCondLst>
                                            <p:cond delay="0"/>
                                          </p:stCondLst>
                                        </p:cTn>
                                        <p:tgtEl>
                                          <p:spTgt spid="25"/>
                                        </p:tgtEl>
                                        <p:attrNameLst>
                                          <p:attrName>style.visibility</p:attrName>
                                        </p:attrNameLst>
                                      </p:cBhvr>
                                      <p:to>
                                        <p:strVal val="visible"/>
                                      </p:to>
                                    </p:set>
                                    <p:animEffect transition="in" filter="fade">
                                      <p:cBhvr>
                                        <p:cTn id="78" dur="250"/>
                                        <p:tgtEl>
                                          <p:spTgt spid="25"/>
                                        </p:tgtEl>
                                      </p:cBhvr>
                                    </p:animEffect>
                                  </p:childTnLst>
                                </p:cTn>
                              </p:par>
                            </p:childTnLst>
                          </p:cTn>
                        </p:par>
                        <p:par>
                          <p:cTn id="79" fill="hold">
                            <p:stCondLst>
                              <p:cond delay="5150"/>
                            </p:stCondLst>
                            <p:childTnLst>
                              <p:par>
                                <p:cTn id="80" presetID="10" presetClass="entr" presetSubtype="0" fill="hold" grpId="0" nodeType="afterEffect">
                                  <p:stCondLst>
                                    <p:cond delay="0"/>
                                  </p:stCondLst>
                                  <p:iterate type="wd">
                                    <p:tmPct val="10000"/>
                                  </p:iterate>
                                  <p:childTnLst>
                                    <p:set>
                                      <p:cBhvr>
                                        <p:cTn id="81" dur="1" fill="hold">
                                          <p:stCondLst>
                                            <p:cond delay="0"/>
                                          </p:stCondLst>
                                        </p:cTn>
                                        <p:tgtEl>
                                          <p:spTgt spid="26"/>
                                        </p:tgtEl>
                                        <p:attrNameLst>
                                          <p:attrName>style.visibility</p:attrName>
                                        </p:attrNameLst>
                                      </p:cBhvr>
                                      <p:to>
                                        <p:strVal val="visible"/>
                                      </p:to>
                                    </p:set>
                                    <p:animEffect transition="in" filter="fade">
                                      <p:cBhvr>
                                        <p:cTn id="82" dur="250"/>
                                        <p:tgtEl>
                                          <p:spTgt spid="26"/>
                                        </p:tgtEl>
                                      </p:cBhvr>
                                    </p:animEffect>
                                  </p:childTnLst>
                                </p:cTn>
                              </p:par>
                            </p:childTnLst>
                          </p:cTn>
                        </p:par>
                        <p:par>
                          <p:cTn id="83" fill="hold">
                            <p:stCondLst>
                              <p:cond delay="5400"/>
                            </p:stCondLst>
                            <p:childTnLst>
                              <p:par>
                                <p:cTn id="84" presetID="10" presetClass="entr" presetSubtype="0" fill="hold" grpId="0" nodeType="afterEffect">
                                  <p:stCondLst>
                                    <p:cond delay="0"/>
                                  </p:stCondLst>
                                  <p:iterate type="wd">
                                    <p:tmPct val="10000"/>
                                  </p:iterate>
                                  <p:childTnLst>
                                    <p:set>
                                      <p:cBhvr>
                                        <p:cTn id="85" dur="1" fill="hold">
                                          <p:stCondLst>
                                            <p:cond delay="0"/>
                                          </p:stCondLst>
                                        </p:cTn>
                                        <p:tgtEl>
                                          <p:spTgt spid="27"/>
                                        </p:tgtEl>
                                        <p:attrNameLst>
                                          <p:attrName>style.visibility</p:attrName>
                                        </p:attrNameLst>
                                      </p:cBhvr>
                                      <p:to>
                                        <p:strVal val="visible"/>
                                      </p:to>
                                    </p:set>
                                    <p:animEffect transition="in" filter="fade">
                                      <p:cBhvr>
                                        <p:cTn id="86" dur="250"/>
                                        <p:tgtEl>
                                          <p:spTgt spid="27"/>
                                        </p:tgtEl>
                                      </p:cBhvr>
                                    </p:animEffect>
                                  </p:childTnLst>
                                </p:cTn>
                              </p:par>
                            </p:childTnLst>
                          </p:cTn>
                        </p:par>
                        <p:par>
                          <p:cTn id="87" fill="hold">
                            <p:stCondLst>
                              <p:cond delay="5650"/>
                            </p:stCondLst>
                            <p:childTnLst>
                              <p:par>
                                <p:cTn id="88" presetID="10" presetClass="entr" presetSubtype="0" fill="hold" grpId="0" nodeType="afterEffect">
                                  <p:stCondLst>
                                    <p:cond delay="0"/>
                                  </p:stCondLst>
                                  <p:iterate type="wd">
                                    <p:tmPct val="10000"/>
                                  </p:iterate>
                                  <p:childTnLst>
                                    <p:set>
                                      <p:cBhvr>
                                        <p:cTn id="89" dur="1" fill="hold">
                                          <p:stCondLst>
                                            <p:cond delay="0"/>
                                          </p:stCondLst>
                                        </p:cTn>
                                        <p:tgtEl>
                                          <p:spTgt spid="28"/>
                                        </p:tgtEl>
                                        <p:attrNameLst>
                                          <p:attrName>style.visibility</p:attrName>
                                        </p:attrNameLst>
                                      </p:cBhvr>
                                      <p:to>
                                        <p:strVal val="visible"/>
                                      </p:to>
                                    </p:set>
                                    <p:animEffect transition="in" filter="fade">
                                      <p:cBhvr>
                                        <p:cTn id="90" dur="250"/>
                                        <p:tgtEl>
                                          <p:spTgt spid="28"/>
                                        </p:tgtEl>
                                      </p:cBhvr>
                                    </p:animEffect>
                                  </p:childTnLst>
                                </p:cTn>
                              </p:par>
                            </p:childTnLst>
                          </p:cTn>
                        </p:par>
                        <p:par>
                          <p:cTn id="91" fill="hold">
                            <p:stCondLst>
                              <p:cond delay="5900"/>
                            </p:stCondLst>
                            <p:childTnLst>
                              <p:par>
                                <p:cTn id="92" presetID="10" presetClass="entr" presetSubtype="0" fill="hold" grpId="0" nodeType="afterEffect">
                                  <p:stCondLst>
                                    <p:cond delay="0"/>
                                  </p:stCondLst>
                                  <p:iterate type="wd">
                                    <p:tmPct val="10000"/>
                                  </p:iterate>
                                  <p:childTnLst>
                                    <p:set>
                                      <p:cBhvr>
                                        <p:cTn id="93" dur="1" fill="hold">
                                          <p:stCondLst>
                                            <p:cond delay="0"/>
                                          </p:stCondLst>
                                        </p:cTn>
                                        <p:tgtEl>
                                          <p:spTgt spid="29"/>
                                        </p:tgtEl>
                                        <p:attrNameLst>
                                          <p:attrName>style.visibility</p:attrName>
                                        </p:attrNameLst>
                                      </p:cBhvr>
                                      <p:to>
                                        <p:strVal val="visible"/>
                                      </p:to>
                                    </p:set>
                                    <p:animEffect transition="in" filter="fade">
                                      <p:cBhvr>
                                        <p:cTn id="94" dur="250"/>
                                        <p:tgtEl>
                                          <p:spTgt spid="29"/>
                                        </p:tgtEl>
                                      </p:cBhvr>
                                    </p:animEffect>
                                  </p:childTnLst>
                                </p:cTn>
                              </p:par>
                            </p:childTnLst>
                          </p:cTn>
                        </p:par>
                        <p:par>
                          <p:cTn id="95" fill="hold">
                            <p:stCondLst>
                              <p:cond delay="6150"/>
                            </p:stCondLst>
                            <p:childTnLst>
                              <p:par>
                                <p:cTn id="96" presetID="10" presetClass="entr" presetSubtype="0" fill="hold" grpId="0" nodeType="afterEffect">
                                  <p:stCondLst>
                                    <p:cond delay="0"/>
                                  </p:stCondLst>
                                  <p:iterate type="wd">
                                    <p:tmPct val="10000"/>
                                  </p:iterate>
                                  <p:childTnLst>
                                    <p:set>
                                      <p:cBhvr>
                                        <p:cTn id="97" dur="1" fill="hold">
                                          <p:stCondLst>
                                            <p:cond delay="0"/>
                                          </p:stCondLst>
                                        </p:cTn>
                                        <p:tgtEl>
                                          <p:spTgt spid="30"/>
                                        </p:tgtEl>
                                        <p:attrNameLst>
                                          <p:attrName>style.visibility</p:attrName>
                                        </p:attrNameLst>
                                      </p:cBhvr>
                                      <p:to>
                                        <p:strVal val="visible"/>
                                      </p:to>
                                    </p:set>
                                    <p:animEffect transition="in" filter="fade">
                                      <p:cBhvr>
                                        <p:cTn id="98" dur="250"/>
                                        <p:tgtEl>
                                          <p:spTgt spid="30"/>
                                        </p:tgtEl>
                                      </p:cBhvr>
                                    </p:animEffect>
                                  </p:childTnLst>
                                </p:cTn>
                              </p:par>
                            </p:childTnLst>
                          </p:cTn>
                        </p:par>
                        <p:par>
                          <p:cTn id="99" fill="hold">
                            <p:stCondLst>
                              <p:cond delay="6400"/>
                            </p:stCondLst>
                            <p:childTnLst>
                              <p:par>
                                <p:cTn id="100" presetID="10" presetClass="entr" presetSubtype="0" fill="hold" grpId="0" nodeType="afterEffect">
                                  <p:stCondLst>
                                    <p:cond delay="0"/>
                                  </p:stCondLst>
                                  <p:iterate type="wd">
                                    <p:tmPct val="10000"/>
                                  </p:iterate>
                                  <p:childTnLst>
                                    <p:set>
                                      <p:cBhvr>
                                        <p:cTn id="101" dur="1" fill="hold">
                                          <p:stCondLst>
                                            <p:cond delay="0"/>
                                          </p:stCondLst>
                                        </p:cTn>
                                        <p:tgtEl>
                                          <p:spTgt spid="31"/>
                                        </p:tgtEl>
                                        <p:attrNameLst>
                                          <p:attrName>style.visibility</p:attrName>
                                        </p:attrNameLst>
                                      </p:cBhvr>
                                      <p:to>
                                        <p:strVal val="visible"/>
                                      </p:to>
                                    </p:set>
                                    <p:animEffect transition="in" filter="fade">
                                      <p:cBhvr>
                                        <p:cTn id="102" dur="250"/>
                                        <p:tgtEl>
                                          <p:spTgt spid="31"/>
                                        </p:tgtEl>
                                      </p:cBhvr>
                                    </p:animEffect>
                                  </p:childTnLst>
                                </p:cTn>
                              </p:par>
                            </p:childTnLst>
                          </p:cTn>
                        </p:par>
                        <p:par>
                          <p:cTn id="103" fill="hold">
                            <p:stCondLst>
                              <p:cond delay="6650"/>
                            </p:stCondLst>
                            <p:childTnLst>
                              <p:par>
                                <p:cTn id="104" presetID="10" presetClass="entr" presetSubtype="0" fill="hold" grpId="0" nodeType="afterEffect">
                                  <p:stCondLst>
                                    <p:cond delay="0"/>
                                  </p:stCondLst>
                                  <p:iterate type="wd">
                                    <p:tmPct val="10000"/>
                                  </p:iterate>
                                  <p:childTnLst>
                                    <p:set>
                                      <p:cBhvr>
                                        <p:cTn id="105" dur="1" fill="hold">
                                          <p:stCondLst>
                                            <p:cond delay="0"/>
                                          </p:stCondLst>
                                        </p:cTn>
                                        <p:tgtEl>
                                          <p:spTgt spid="32"/>
                                        </p:tgtEl>
                                        <p:attrNameLst>
                                          <p:attrName>style.visibility</p:attrName>
                                        </p:attrNameLst>
                                      </p:cBhvr>
                                      <p:to>
                                        <p:strVal val="visible"/>
                                      </p:to>
                                    </p:set>
                                    <p:animEffect transition="in" filter="fade">
                                      <p:cBhvr>
                                        <p:cTn id="106" dur="250"/>
                                        <p:tgtEl>
                                          <p:spTgt spid="32"/>
                                        </p:tgtEl>
                                      </p:cBhvr>
                                    </p:animEffect>
                                  </p:childTnLst>
                                </p:cTn>
                              </p:par>
                            </p:childTnLst>
                          </p:cTn>
                        </p:par>
                        <p:par>
                          <p:cTn id="107" fill="hold">
                            <p:stCondLst>
                              <p:cond delay="6900"/>
                            </p:stCondLst>
                            <p:childTnLst>
                              <p:par>
                                <p:cTn id="108" presetID="10" presetClass="entr" presetSubtype="0" fill="hold" grpId="0" nodeType="afterEffect">
                                  <p:stCondLst>
                                    <p:cond delay="0"/>
                                  </p:stCondLst>
                                  <p:iterate type="wd">
                                    <p:tmPct val="10000"/>
                                  </p:iterate>
                                  <p:childTnLst>
                                    <p:set>
                                      <p:cBhvr>
                                        <p:cTn id="109" dur="1" fill="hold">
                                          <p:stCondLst>
                                            <p:cond delay="0"/>
                                          </p:stCondLst>
                                        </p:cTn>
                                        <p:tgtEl>
                                          <p:spTgt spid="33"/>
                                        </p:tgtEl>
                                        <p:attrNameLst>
                                          <p:attrName>style.visibility</p:attrName>
                                        </p:attrNameLst>
                                      </p:cBhvr>
                                      <p:to>
                                        <p:strVal val="visible"/>
                                      </p:to>
                                    </p:set>
                                    <p:animEffect transition="in" filter="fade">
                                      <p:cBhvr>
                                        <p:cTn id="110" dur="250"/>
                                        <p:tgtEl>
                                          <p:spTgt spid="33"/>
                                        </p:tgtEl>
                                      </p:cBhvr>
                                    </p:animEffect>
                                  </p:childTnLst>
                                </p:cTn>
                              </p:par>
                            </p:childTnLst>
                          </p:cTn>
                        </p:par>
                        <p:par>
                          <p:cTn id="111" fill="hold">
                            <p:stCondLst>
                              <p:cond delay="7150"/>
                            </p:stCondLst>
                            <p:childTnLst>
                              <p:par>
                                <p:cTn id="112" presetID="10" presetClass="entr" presetSubtype="0" fill="hold" grpId="0" nodeType="afterEffect">
                                  <p:stCondLst>
                                    <p:cond delay="0"/>
                                  </p:stCondLst>
                                  <p:iterate type="wd">
                                    <p:tmPct val="10000"/>
                                  </p:iterate>
                                  <p:childTnLst>
                                    <p:set>
                                      <p:cBhvr>
                                        <p:cTn id="113" dur="1" fill="hold">
                                          <p:stCondLst>
                                            <p:cond delay="0"/>
                                          </p:stCondLst>
                                        </p:cTn>
                                        <p:tgtEl>
                                          <p:spTgt spid="34"/>
                                        </p:tgtEl>
                                        <p:attrNameLst>
                                          <p:attrName>style.visibility</p:attrName>
                                        </p:attrNameLst>
                                      </p:cBhvr>
                                      <p:to>
                                        <p:strVal val="visible"/>
                                      </p:to>
                                    </p:set>
                                    <p:animEffect transition="in" filter="fade">
                                      <p:cBhvr>
                                        <p:cTn id="114" dur="250"/>
                                        <p:tgtEl>
                                          <p:spTgt spid="34"/>
                                        </p:tgtEl>
                                      </p:cBhvr>
                                    </p:animEffect>
                                  </p:childTnLst>
                                </p:cTn>
                              </p:par>
                            </p:childTnLst>
                          </p:cTn>
                        </p:par>
                        <p:par>
                          <p:cTn id="115" fill="hold">
                            <p:stCondLst>
                              <p:cond delay="7400"/>
                            </p:stCondLst>
                            <p:childTnLst>
                              <p:par>
                                <p:cTn id="116" presetID="10" presetClass="entr" presetSubtype="0" fill="hold" grpId="0" nodeType="afterEffect">
                                  <p:stCondLst>
                                    <p:cond delay="0"/>
                                  </p:stCondLst>
                                  <p:iterate type="wd">
                                    <p:tmPct val="10000"/>
                                  </p:iterate>
                                  <p:childTnLst>
                                    <p:set>
                                      <p:cBhvr>
                                        <p:cTn id="117" dur="1" fill="hold">
                                          <p:stCondLst>
                                            <p:cond delay="0"/>
                                          </p:stCondLst>
                                        </p:cTn>
                                        <p:tgtEl>
                                          <p:spTgt spid="35"/>
                                        </p:tgtEl>
                                        <p:attrNameLst>
                                          <p:attrName>style.visibility</p:attrName>
                                        </p:attrNameLst>
                                      </p:cBhvr>
                                      <p:to>
                                        <p:strVal val="visible"/>
                                      </p:to>
                                    </p:set>
                                    <p:animEffect transition="in" filter="fade">
                                      <p:cBhvr>
                                        <p:cTn id="118" dur="250"/>
                                        <p:tgtEl>
                                          <p:spTgt spid="35"/>
                                        </p:tgtEl>
                                      </p:cBhvr>
                                    </p:animEffect>
                                  </p:childTnLst>
                                </p:cTn>
                              </p:par>
                            </p:childTnLst>
                          </p:cTn>
                        </p:par>
                        <p:par>
                          <p:cTn id="119" fill="hold">
                            <p:stCondLst>
                              <p:cond delay="7650"/>
                            </p:stCondLst>
                            <p:childTnLst>
                              <p:par>
                                <p:cTn id="120" presetID="10" presetClass="entr" presetSubtype="0" fill="hold" grpId="0" nodeType="afterEffect">
                                  <p:stCondLst>
                                    <p:cond delay="0"/>
                                  </p:stCondLst>
                                  <p:iterate type="wd">
                                    <p:tmPct val="10000"/>
                                  </p:iterate>
                                  <p:childTnLst>
                                    <p:set>
                                      <p:cBhvr>
                                        <p:cTn id="121" dur="1" fill="hold">
                                          <p:stCondLst>
                                            <p:cond delay="0"/>
                                          </p:stCondLst>
                                        </p:cTn>
                                        <p:tgtEl>
                                          <p:spTgt spid="36"/>
                                        </p:tgtEl>
                                        <p:attrNameLst>
                                          <p:attrName>style.visibility</p:attrName>
                                        </p:attrNameLst>
                                      </p:cBhvr>
                                      <p:to>
                                        <p:strVal val="visible"/>
                                      </p:to>
                                    </p:set>
                                    <p:animEffect transition="in" filter="fade">
                                      <p:cBhvr>
                                        <p:cTn id="122" dur="250"/>
                                        <p:tgtEl>
                                          <p:spTgt spid="36"/>
                                        </p:tgtEl>
                                      </p:cBhvr>
                                    </p:animEffect>
                                  </p:childTnLst>
                                </p:cTn>
                              </p:par>
                            </p:childTnLst>
                          </p:cTn>
                        </p:par>
                        <p:par>
                          <p:cTn id="123" fill="hold">
                            <p:stCondLst>
                              <p:cond delay="7900"/>
                            </p:stCondLst>
                            <p:childTnLst>
                              <p:par>
                                <p:cTn id="124" presetID="10" presetClass="entr" presetSubtype="0" fill="hold" grpId="0" nodeType="afterEffect">
                                  <p:stCondLst>
                                    <p:cond delay="0"/>
                                  </p:stCondLst>
                                  <p:iterate type="wd">
                                    <p:tmPct val="10000"/>
                                  </p:iterate>
                                  <p:childTnLst>
                                    <p:set>
                                      <p:cBhvr>
                                        <p:cTn id="125" dur="1" fill="hold">
                                          <p:stCondLst>
                                            <p:cond delay="0"/>
                                          </p:stCondLst>
                                        </p:cTn>
                                        <p:tgtEl>
                                          <p:spTgt spid="37"/>
                                        </p:tgtEl>
                                        <p:attrNameLst>
                                          <p:attrName>style.visibility</p:attrName>
                                        </p:attrNameLst>
                                      </p:cBhvr>
                                      <p:to>
                                        <p:strVal val="visible"/>
                                      </p:to>
                                    </p:set>
                                    <p:animEffect transition="in" filter="fade">
                                      <p:cBhvr>
                                        <p:cTn id="126" dur="250"/>
                                        <p:tgtEl>
                                          <p:spTgt spid="37"/>
                                        </p:tgtEl>
                                      </p:cBhvr>
                                    </p:animEffect>
                                  </p:childTnLst>
                                </p:cTn>
                              </p:par>
                            </p:childTnLst>
                          </p:cTn>
                        </p:par>
                        <p:par>
                          <p:cTn id="127" fill="hold">
                            <p:stCondLst>
                              <p:cond delay="8150"/>
                            </p:stCondLst>
                            <p:childTnLst>
                              <p:par>
                                <p:cTn id="128" presetID="10" presetClass="entr" presetSubtype="0" fill="hold" grpId="0" nodeType="afterEffect">
                                  <p:stCondLst>
                                    <p:cond delay="0"/>
                                  </p:stCondLst>
                                  <p:iterate type="wd">
                                    <p:tmPct val="10000"/>
                                  </p:iterate>
                                  <p:childTnLst>
                                    <p:set>
                                      <p:cBhvr>
                                        <p:cTn id="129" dur="1" fill="hold">
                                          <p:stCondLst>
                                            <p:cond delay="0"/>
                                          </p:stCondLst>
                                        </p:cTn>
                                        <p:tgtEl>
                                          <p:spTgt spid="38"/>
                                        </p:tgtEl>
                                        <p:attrNameLst>
                                          <p:attrName>style.visibility</p:attrName>
                                        </p:attrNameLst>
                                      </p:cBhvr>
                                      <p:to>
                                        <p:strVal val="visible"/>
                                      </p:to>
                                    </p:set>
                                    <p:animEffect transition="in" filter="fade">
                                      <p:cBhvr>
                                        <p:cTn id="130" dur="250"/>
                                        <p:tgtEl>
                                          <p:spTgt spid="38"/>
                                        </p:tgtEl>
                                      </p:cBhvr>
                                    </p:animEffect>
                                  </p:childTnLst>
                                </p:cTn>
                              </p:par>
                            </p:childTnLst>
                          </p:cTn>
                        </p:par>
                        <p:par>
                          <p:cTn id="131" fill="hold">
                            <p:stCondLst>
                              <p:cond delay="8400"/>
                            </p:stCondLst>
                            <p:childTnLst>
                              <p:par>
                                <p:cTn id="132" presetID="10" presetClass="entr" presetSubtype="0" fill="hold" grpId="0" nodeType="afterEffect">
                                  <p:stCondLst>
                                    <p:cond delay="0"/>
                                  </p:stCondLst>
                                  <p:iterate type="wd">
                                    <p:tmPct val="10000"/>
                                  </p:iterate>
                                  <p:childTnLst>
                                    <p:set>
                                      <p:cBhvr>
                                        <p:cTn id="133" dur="1" fill="hold">
                                          <p:stCondLst>
                                            <p:cond delay="0"/>
                                          </p:stCondLst>
                                        </p:cTn>
                                        <p:tgtEl>
                                          <p:spTgt spid="39"/>
                                        </p:tgtEl>
                                        <p:attrNameLst>
                                          <p:attrName>style.visibility</p:attrName>
                                        </p:attrNameLst>
                                      </p:cBhvr>
                                      <p:to>
                                        <p:strVal val="visible"/>
                                      </p:to>
                                    </p:set>
                                    <p:animEffect transition="in" filter="fade">
                                      <p:cBhvr>
                                        <p:cTn id="134" dur="250"/>
                                        <p:tgtEl>
                                          <p:spTgt spid="39"/>
                                        </p:tgtEl>
                                      </p:cBhvr>
                                    </p:animEffect>
                                  </p:childTnLst>
                                </p:cTn>
                              </p:par>
                            </p:childTnLst>
                          </p:cTn>
                        </p:par>
                        <p:par>
                          <p:cTn id="135" fill="hold">
                            <p:stCondLst>
                              <p:cond delay="8650"/>
                            </p:stCondLst>
                            <p:childTnLst>
                              <p:par>
                                <p:cTn id="136" presetID="10" presetClass="entr" presetSubtype="0" fill="hold" grpId="0" nodeType="afterEffect">
                                  <p:stCondLst>
                                    <p:cond delay="0"/>
                                  </p:stCondLst>
                                  <p:iterate type="wd">
                                    <p:tmPct val="10000"/>
                                  </p:iterate>
                                  <p:childTnLst>
                                    <p:set>
                                      <p:cBhvr>
                                        <p:cTn id="137" dur="1" fill="hold">
                                          <p:stCondLst>
                                            <p:cond delay="0"/>
                                          </p:stCondLst>
                                        </p:cTn>
                                        <p:tgtEl>
                                          <p:spTgt spid="40"/>
                                        </p:tgtEl>
                                        <p:attrNameLst>
                                          <p:attrName>style.visibility</p:attrName>
                                        </p:attrNameLst>
                                      </p:cBhvr>
                                      <p:to>
                                        <p:strVal val="visible"/>
                                      </p:to>
                                    </p:set>
                                    <p:animEffect transition="in" filter="fade">
                                      <p:cBhvr>
                                        <p:cTn id="138" dur="250"/>
                                        <p:tgtEl>
                                          <p:spTgt spid="40"/>
                                        </p:tgtEl>
                                      </p:cBhvr>
                                    </p:animEffect>
                                  </p:childTnLst>
                                </p:cTn>
                              </p:par>
                            </p:childTnLst>
                          </p:cTn>
                        </p:par>
                        <p:par>
                          <p:cTn id="139" fill="hold">
                            <p:stCondLst>
                              <p:cond delay="8900"/>
                            </p:stCondLst>
                            <p:childTnLst>
                              <p:par>
                                <p:cTn id="140" presetID="10" presetClass="entr" presetSubtype="0" fill="hold" grpId="0" nodeType="afterEffect">
                                  <p:stCondLst>
                                    <p:cond delay="0"/>
                                  </p:stCondLst>
                                  <p:iterate type="wd">
                                    <p:tmPct val="10000"/>
                                  </p:iterate>
                                  <p:childTnLst>
                                    <p:set>
                                      <p:cBhvr>
                                        <p:cTn id="141" dur="1" fill="hold">
                                          <p:stCondLst>
                                            <p:cond delay="0"/>
                                          </p:stCondLst>
                                        </p:cTn>
                                        <p:tgtEl>
                                          <p:spTgt spid="41"/>
                                        </p:tgtEl>
                                        <p:attrNameLst>
                                          <p:attrName>style.visibility</p:attrName>
                                        </p:attrNameLst>
                                      </p:cBhvr>
                                      <p:to>
                                        <p:strVal val="visible"/>
                                      </p:to>
                                    </p:set>
                                    <p:animEffect transition="in" filter="fade">
                                      <p:cBhvr>
                                        <p:cTn id="142" dur="250"/>
                                        <p:tgtEl>
                                          <p:spTgt spid="41"/>
                                        </p:tgtEl>
                                      </p:cBhvr>
                                    </p:animEffect>
                                  </p:childTnLst>
                                </p:cTn>
                              </p:par>
                            </p:childTnLst>
                          </p:cTn>
                        </p:par>
                        <p:par>
                          <p:cTn id="143" fill="hold">
                            <p:stCondLst>
                              <p:cond delay="9150"/>
                            </p:stCondLst>
                            <p:childTnLst>
                              <p:par>
                                <p:cTn id="144" presetID="10" presetClass="entr" presetSubtype="0" fill="hold" grpId="0" nodeType="afterEffect">
                                  <p:stCondLst>
                                    <p:cond delay="0"/>
                                  </p:stCondLst>
                                  <p:iterate type="wd">
                                    <p:tmPct val="10000"/>
                                  </p:iterate>
                                  <p:childTnLst>
                                    <p:set>
                                      <p:cBhvr>
                                        <p:cTn id="145" dur="1" fill="hold">
                                          <p:stCondLst>
                                            <p:cond delay="0"/>
                                          </p:stCondLst>
                                        </p:cTn>
                                        <p:tgtEl>
                                          <p:spTgt spid="42"/>
                                        </p:tgtEl>
                                        <p:attrNameLst>
                                          <p:attrName>style.visibility</p:attrName>
                                        </p:attrNameLst>
                                      </p:cBhvr>
                                      <p:to>
                                        <p:strVal val="visible"/>
                                      </p:to>
                                    </p:set>
                                    <p:animEffect transition="in" filter="fade">
                                      <p:cBhvr>
                                        <p:cTn id="146" dur="250"/>
                                        <p:tgtEl>
                                          <p:spTgt spid="42"/>
                                        </p:tgtEl>
                                      </p:cBhvr>
                                    </p:animEffect>
                                  </p:childTnLst>
                                </p:cTn>
                              </p:par>
                            </p:childTnLst>
                          </p:cTn>
                        </p:par>
                        <p:par>
                          <p:cTn id="147" fill="hold">
                            <p:stCondLst>
                              <p:cond delay="9400"/>
                            </p:stCondLst>
                            <p:childTnLst>
                              <p:par>
                                <p:cTn id="148" presetID="10" presetClass="entr" presetSubtype="0" fill="hold" grpId="0" nodeType="afterEffect">
                                  <p:stCondLst>
                                    <p:cond delay="0"/>
                                  </p:stCondLst>
                                  <p:iterate type="wd">
                                    <p:tmPct val="10000"/>
                                  </p:iterate>
                                  <p:childTnLst>
                                    <p:set>
                                      <p:cBhvr>
                                        <p:cTn id="149" dur="1" fill="hold">
                                          <p:stCondLst>
                                            <p:cond delay="0"/>
                                          </p:stCondLst>
                                        </p:cTn>
                                        <p:tgtEl>
                                          <p:spTgt spid="43"/>
                                        </p:tgtEl>
                                        <p:attrNameLst>
                                          <p:attrName>style.visibility</p:attrName>
                                        </p:attrNameLst>
                                      </p:cBhvr>
                                      <p:to>
                                        <p:strVal val="visible"/>
                                      </p:to>
                                    </p:set>
                                    <p:animEffect transition="in" filter="fade">
                                      <p:cBhvr>
                                        <p:cTn id="150" dur="250"/>
                                        <p:tgtEl>
                                          <p:spTgt spid="43"/>
                                        </p:tgtEl>
                                      </p:cBhvr>
                                    </p:animEffect>
                                  </p:childTnLst>
                                </p:cTn>
                              </p:par>
                            </p:childTnLst>
                          </p:cTn>
                        </p:par>
                        <p:par>
                          <p:cTn id="151" fill="hold">
                            <p:stCondLst>
                              <p:cond delay="9650"/>
                            </p:stCondLst>
                            <p:childTnLst>
                              <p:par>
                                <p:cTn id="152" presetID="10" presetClass="entr" presetSubtype="0" fill="hold" grpId="0" nodeType="afterEffect">
                                  <p:stCondLst>
                                    <p:cond delay="0"/>
                                  </p:stCondLst>
                                  <p:iterate type="wd">
                                    <p:tmPct val="10000"/>
                                  </p:iterate>
                                  <p:childTnLst>
                                    <p:set>
                                      <p:cBhvr>
                                        <p:cTn id="153" dur="1" fill="hold">
                                          <p:stCondLst>
                                            <p:cond delay="0"/>
                                          </p:stCondLst>
                                        </p:cTn>
                                        <p:tgtEl>
                                          <p:spTgt spid="44"/>
                                        </p:tgtEl>
                                        <p:attrNameLst>
                                          <p:attrName>style.visibility</p:attrName>
                                        </p:attrNameLst>
                                      </p:cBhvr>
                                      <p:to>
                                        <p:strVal val="visible"/>
                                      </p:to>
                                    </p:set>
                                    <p:animEffect transition="in" filter="fade">
                                      <p:cBhvr>
                                        <p:cTn id="154" dur="250"/>
                                        <p:tgtEl>
                                          <p:spTgt spid="44"/>
                                        </p:tgtEl>
                                      </p:cBhvr>
                                    </p:animEffect>
                                  </p:childTnLst>
                                </p:cTn>
                              </p:par>
                            </p:childTnLst>
                          </p:cTn>
                        </p:par>
                        <p:par>
                          <p:cTn id="155" fill="hold">
                            <p:stCondLst>
                              <p:cond delay="9900"/>
                            </p:stCondLst>
                            <p:childTnLst>
                              <p:par>
                                <p:cTn id="156" presetID="10" presetClass="entr" presetSubtype="0" fill="hold" grpId="0" nodeType="afterEffect">
                                  <p:stCondLst>
                                    <p:cond delay="0"/>
                                  </p:stCondLst>
                                  <p:iterate type="wd">
                                    <p:tmPct val="10000"/>
                                  </p:iterate>
                                  <p:childTnLst>
                                    <p:set>
                                      <p:cBhvr>
                                        <p:cTn id="157" dur="1" fill="hold">
                                          <p:stCondLst>
                                            <p:cond delay="0"/>
                                          </p:stCondLst>
                                        </p:cTn>
                                        <p:tgtEl>
                                          <p:spTgt spid="45"/>
                                        </p:tgtEl>
                                        <p:attrNameLst>
                                          <p:attrName>style.visibility</p:attrName>
                                        </p:attrNameLst>
                                      </p:cBhvr>
                                      <p:to>
                                        <p:strVal val="visible"/>
                                      </p:to>
                                    </p:set>
                                    <p:animEffect transition="in" filter="fade">
                                      <p:cBhvr>
                                        <p:cTn id="158" dur="250"/>
                                        <p:tgtEl>
                                          <p:spTgt spid="45"/>
                                        </p:tgtEl>
                                      </p:cBhvr>
                                    </p:animEffect>
                                  </p:childTnLst>
                                </p:cTn>
                              </p:par>
                            </p:childTnLst>
                          </p:cTn>
                        </p:par>
                        <p:par>
                          <p:cTn id="159" fill="hold">
                            <p:stCondLst>
                              <p:cond delay="10150"/>
                            </p:stCondLst>
                            <p:childTnLst>
                              <p:par>
                                <p:cTn id="160" presetID="10" presetClass="entr" presetSubtype="0" fill="hold" grpId="0" nodeType="afterEffect">
                                  <p:stCondLst>
                                    <p:cond delay="0"/>
                                  </p:stCondLst>
                                  <p:iterate type="wd">
                                    <p:tmPct val="10000"/>
                                  </p:iterate>
                                  <p:childTnLst>
                                    <p:set>
                                      <p:cBhvr>
                                        <p:cTn id="161" dur="1" fill="hold">
                                          <p:stCondLst>
                                            <p:cond delay="0"/>
                                          </p:stCondLst>
                                        </p:cTn>
                                        <p:tgtEl>
                                          <p:spTgt spid="46"/>
                                        </p:tgtEl>
                                        <p:attrNameLst>
                                          <p:attrName>style.visibility</p:attrName>
                                        </p:attrNameLst>
                                      </p:cBhvr>
                                      <p:to>
                                        <p:strVal val="visible"/>
                                      </p:to>
                                    </p:set>
                                    <p:animEffect transition="in" filter="fade">
                                      <p:cBhvr>
                                        <p:cTn id="162" dur="250"/>
                                        <p:tgtEl>
                                          <p:spTgt spid="46"/>
                                        </p:tgtEl>
                                      </p:cBhvr>
                                    </p:animEffect>
                                  </p:childTnLst>
                                </p:cTn>
                              </p:par>
                            </p:childTnLst>
                          </p:cTn>
                        </p:par>
                        <p:par>
                          <p:cTn id="163" fill="hold">
                            <p:stCondLst>
                              <p:cond delay="10400"/>
                            </p:stCondLst>
                            <p:childTnLst>
                              <p:par>
                                <p:cTn id="164" presetID="10" presetClass="entr" presetSubtype="0" fill="hold" grpId="0" nodeType="afterEffect">
                                  <p:stCondLst>
                                    <p:cond delay="0"/>
                                  </p:stCondLst>
                                  <p:iterate type="wd">
                                    <p:tmPct val="10000"/>
                                  </p:iterate>
                                  <p:childTnLst>
                                    <p:set>
                                      <p:cBhvr>
                                        <p:cTn id="165" dur="1" fill="hold">
                                          <p:stCondLst>
                                            <p:cond delay="0"/>
                                          </p:stCondLst>
                                        </p:cTn>
                                        <p:tgtEl>
                                          <p:spTgt spid="47"/>
                                        </p:tgtEl>
                                        <p:attrNameLst>
                                          <p:attrName>style.visibility</p:attrName>
                                        </p:attrNameLst>
                                      </p:cBhvr>
                                      <p:to>
                                        <p:strVal val="visible"/>
                                      </p:to>
                                    </p:set>
                                    <p:animEffect transition="in" filter="fade">
                                      <p:cBhvr>
                                        <p:cTn id="166" dur="250"/>
                                        <p:tgtEl>
                                          <p:spTgt spid="47"/>
                                        </p:tgtEl>
                                      </p:cBhvr>
                                    </p:animEffect>
                                  </p:childTnLst>
                                </p:cTn>
                              </p:par>
                            </p:childTnLst>
                          </p:cTn>
                        </p:par>
                        <p:par>
                          <p:cTn id="167" fill="hold">
                            <p:stCondLst>
                              <p:cond delay="10650"/>
                            </p:stCondLst>
                            <p:childTnLst>
                              <p:par>
                                <p:cTn id="168" presetID="10" presetClass="entr" presetSubtype="0" fill="hold" grpId="0" nodeType="afterEffect">
                                  <p:stCondLst>
                                    <p:cond delay="0"/>
                                  </p:stCondLst>
                                  <p:iterate type="wd">
                                    <p:tmPct val="10000"/>
                                  </p:iterate>
                                  <p:childTnLst>
                                    <p:set>
                                      <p:cBhvr>
                                        <p:cTn id="169" dur="1" fill="hold">
                                          <p:stCondLst>
                                            <p:cond delay="0"/>
                                          </p:stCondLst>
                                        </p:cTn>
                                        <p:tgtEl>
                                          <p:spTgt spid="48"/>
                                        </p:tgtEl>
                                        <p:attrNameLst>
                                          <p:attrName>style.visibility</p:attrName>
                                        </p:attrNameLst>
                                      </p:cBhvr>
                                      <p:to>
                                        <p:strVal val="visible"/>
                                      </p:to>
                                    </p:set>
                                    <p:animEffect transition="in" filter="fade">
                                      <p:cBhvr>
                                        <p:cTn id="170" dur="250"/>
                                        <p:tgtEl>
                                          <p:spTgt spid="48"/>
                                        </p:tgtEl>
                                      </p:cBhvr>
                                    </p:animEffect>
                                  </p:childTnLst>
                                </p:cTn>
                              </p:par>
                            </p:childTnLst>
                          </p:cTn>
                        </p:par>
                        <p:par>
                          <p:cTn id="171" fill="hold">
                            <p:stCondLst>
                              <p:cond delay="10900"/>
                            </p:stCondLst>
                            <p:childTnLst>
                              <p:par>
                                <p:cTn id="172" presetID="10" presetClass="entr" presetSubtype="0" fill="hold" grpId="0" nodeType="afterEffect">
                                  <p:stCondLst>
                                    <p:cond delay="0"/>
                                  </p:stCondLst>
                                  <p:iterate type="wd">
                                    <p:tmPct val="10000"/>
                                  </p:iterate>
                                  <p:childTnLst>
                                    <p:set>
                                      <p:cBhvr>
                                        <p:cTn id="173" dur="1" fill="hold">
                                          <p:stCondLst>
                                            <p:cond delay="0"/>
                                          </p:stCondLst>
                                        </p:cTn>
                                        <p:tgtEl>
                                          <p:spTgt spid="49"/>
                                        </p:tgtEl>
                                        <p:attrNameLst>
                                          <p:attrName>style.visibility</p:attrName>
                                        </p:attrNameLst>
                                      </p:cBhvr>
                                      <p:to>
                                        <p:strVal val="visible"/>
                                      </p:to>
                                    </p:set>
                                    <p:animEffect transition="in" filter="fade">
                                      <p:cBhvr>
                                        <p:cTn id="174" dur="250"/>
                                        <p:tgtEl>
                                          <p:spTgt spid="49"/>
                                        </p:tgtEl>
                                      </p:cBhvr>
                                    </p:animEffect>
                                  </p:childTnLst>
                                </p:cTn>
                              </p:par>
                            </p:childTnLst>
                          </p:cTn>
                        </p:par>
                        <p:par>
                          <p:cTn id="175" fill="hold">
                            <p:stCondLst>
                              <p:cond delay="11150"/>
                            </p:stCondLst>
                            <p:childTnLst>
                              <p:par>
                                <p:cTn id="176" presetID="10" presetClass="entr" presetSubtype="0" fill="hold" grpId="0" nodeType="afterEffect">
                                  <p:stCondLst>
                                    <p:cond delay="0"/>
                                  </p:stCondLst>
                                  <p:iterate type="wd">
                                    <p:tmPct val="10000"/>
                                  </p:iterate>
                                  <p:childTnLst>
                                    <p:set>
                                      <p:cBhvr>
                                        <p:cTn id="177" dur="1" fill="hold">
                                          <p:stCondLst>
                                            <p:cond delay="0"/>
                                          </p:stCondLst>
                                        </p:cTn>
                                        <p:tgtEl>
                                          <p:spTgt spid="50"/>
                                        </p:tgtEl>
                                        <p:attrNameLst>
                                          <p:attrName>style.visibility</p:attrName>
                                        </p:attrNameLst>
                                      </p:cBhvr>
                                      <p:to>
                                        <p:strVal val="visible"/>
                                      </p:to>
                                    </p:set>
                                    <p:animEffect transition="in" filter="fade">
                                      <p:cBhvr>
                                        <p:cTn id="178" dur="250"/>
                                        <p:tgtEl>
                                          <p:spTgt spid="50"/>
                                        </p:tgtEl>
                                      </p:cBhvr>
                                    </p:animEffect>
                                  </p:childTnLst>
                                </p:cTn>
                              </p:par>
                            </p:childTnLst>
                          </p:cTn>
                        </p:par>
                        <p:par>
                          <p:cTn id="179" fill="hold">
                            <p:stCondLst>
                              <p:cond delay="11400"/>
                            </p:stCondLst>
                            <p:childTnLst>
                              <p:par>
                                <p:cTn id="180" presetID="10" presetClass="entr" presetSubtype="0" fill="hold" grpId="0" nodeType="afterEffect">
                                  <p:stCondLst>
                                    <p:cond delay="0"/>
                                  </p:stCondLst>
                                  <p:iterate type="wd">
                                    <p:tmPct val="10000"/>
                                  </p:iterate>
                                  <p:childTnLst>
                                    <p:set>
                                      <p:cBhvr>
                                        <p:cTn id="181" dur="1" fill="hold">
                                          <p:stCondLst>
                                            <p:cond delay="0"/>
                                          </p:stCondLst>
                                        </p:cTn>
                                        <p:tgtEl>
                                          <p:spTgt spid="51"/>
                                        </p:tgtEl>
                                        <p:attrNameLst>
                                          <p:attrName>style.visibility</p:attrName>
                                        </p:attrNameLst>
                                      </p:cBhvr>
                                      <p:to>
                                        <p:strVal val="visible"/>
                                      </p:to>
                                    </p:set>
                                    <p:animEffect transition="in" filter="fade">
                                      <p:cBhvr>
                                        <p:cTn id="182" dur="250"/>
                                        <p:tgtEl>
                                          <p:spTgt spid="51"/>
                                        </p:tgtEl>
                                      </p:cBhvr>
                                    </p:animEffect>
                                  </p:childTnLst>
                                </p:cTn>
                              </p:par>
                            </p:childTnLst>
                          </p:cTn>
                        </p:par>
                        <p:par>
                          <p:cTn id="183" fill="hold">
                            <p:stCondLst>
                              <p:cond delay="11650"/>
                            </p:stCondLst>
                            <p:childTnLst>
                              <p:par>
                                <p:cTn id="184" presetID="10" presetClass="entr" presetSubtype="0" fill="hold" grpId="0" nodeType="afterEffect">
                                  <p:stCondLst>
                                    <p:cond delay="0"/>
                                  </p:stCondLst>
                                  <p:iterate type="wd">
                                    <p:tmPct val="10000"/>
                                  </p:iterate>
                                  <p:childTnLst>
                                    <p:set>
                                      <p:cBhvr>
                                        <p:cTn id="185" dur="1" fill="hold">
                                          <p:stCondLst>
                                            <p:cond delay="0"/>
                                          </p:stCondLst>
                                        </p:cTn>
                                        <p:tgtEl>
                                          <p:spTgt spid="52"/>
                                        </p:tgtEl>
                                        <p:attrNameLst>
                                          <p:attrName>style.visibility</p:attrName>
                                        </p:attrNameLst>
                                      </p:cBhvr>
                                      <p:to>
                                        <p:strVal val="visible"/>
                                      </p:to>
                                    </p:set>
                                    <p:animEffect transition="in" filter="fade">
                                      <p:cBhvr>
                                        <p:cTn id="186" dur="250"/>
                                        <p:tgtEl>
                                          <p:spTgt spid="52"/>
                                        </p:tgtEl>
                                      </p:cBhvr>
                                    </p:animEffect>
                                  </p:childTnLst>
                                </p:cTn>
                              </p:par>
                            </p:childTnLst>
                          </p:cTn>
                        </p:par>
                        <p:par>
                          <p:cTn id="187" fill="hold">
                            <p:stCondLst>
                              <p:cond delay="11900"/>
                            </p:stCondLst>
                            <p:childTnLst>
                              <p:par>
                                <p:cTn id="188" presetID="10" presetClass="entr" presetSubtype="0" fill="hold" grpId="0" nodeType="afterEffect">
                                  <p:stCondLst>
                                    <p:cond delay="0"/>
                                  </p:stCondLst>
                                  <p:iterate type="wd">
                                    <p:tmPct val="10000"/>
                                  </p:iterate>
                                  <p:childTnLst>
                                    <p:set>
                                      <p:cBhvr>
                                        <p:cTn id="189" dur="1" fill="hold">
                                          <p:stCondLst>
                                            <p:cond delay="0"/>
                                          </p:stCondLst>
                                        </p:cTn>
                                        <p:tgtEl>
                                          <p:spTgt spid="53"/>
                                        </p:tgtEl>
                                        <p:attrNameLst>
                                          <p:attrName>style.visibility</p:attrName>
                                        </p:attrNameLst>
                                      </p:cBhvr>
                                      <p:to>
                                        <p:strVal val="visible"/>
                                      </p:to>
                                    </p:set>
                                    <p:animEffect transition="in" filter="fade">
                                      <p:cBhvr>
                                        <p:cTn id="190" dur="250"/>
                                        <p:tgtEl>
                                          <p:spTgt spid="53"/>
                                        </p:tgtEl>
                                      </p:cBhvr>
                                    </p:animEffect>
                                  </p:childTnLst>
                                </p:cTn>
                              </p:par>
                            </p:childTnLst>
                          </p:cTn>
                        </p:par>
                        <p:par>
                          <p:cTn id="191" fill="hold">
                            <p:stCondLst>
                              <p:cond delay="12150"/>
                            </p:stCondLst>
                            <p:childTnLst>
                              <p:par>
                                <p:cTn id="192" presetID="10" presetClass="entr" presetSubtype="0" fill="hold" grpId="0" nodeType="afterEffect">
                                  <p:stCondLst>
                                    <p:cond delay="0"/>
                                  </p:stCondLst>
                                  <p:iterate type="wd">
                                    <p:tmPct val="10000"/>
                                  </p:iterate>
                                  <p:childTnLst>
                                    <p:set>
                                      <p:cBhvr>
                                        <p:cTn id="193" dur="1" fill="hold">
                                          <p:stCondLst>
                                            <p:cond delay="0"/>
                                          </p:stCondLst>
                                        </p:cTn>
                                        <p:tgtEl>
                                          <p:spTgt spid="54"/>
                                        </p:tgtEl>
                                        <p:attrNameLst>
                                          <p:attrName>style.visibility</p:attrName>
                                        </p:attrNameLst>
                                      </p:cBhvr>
                                      <p:to>
                                        <p:strVal val="visible"/>
                                      </p:to>
                                    </p:set>
                                    <p:animEffect transition="in" filter="fade">
                                      <p:cBhvr>
                                        <p:cTn id="194" dur="250"/>
                                        <p:tgtEl>
                                          <p:spTgt spid="54"/>
                                        </p:tgtEl>
                                      </p:cBhvr>
                                    </p:animEffect>
                                  </p:childTnLst>
                                </p:cTn>
                              </p:par>
                            </p:childTnLst>
                          </p:cTn>
                        </p:par>
                        <p:par>
                          <p:cTn id="195" fill="hold">
                            <p:stCondLst>
                              <p:cond delay="12400"/>
                            </p:stCondLst>
                            <p:childTnLst>
                              <p:par>
                                <p:cTn id="196" presetID="10" presetClass="entr" presetSubtype="0" fill="hold" grpId="0" nodeType="afterEffect">
                                  <p:stCondLst>
                                    <p:cond delay="0"/>
                                  </p:stCondLst>
                                  <p:iterate type="wd">
                                    <p:tmPct val="10000"/>
                                  </p:iterate>
                                  <p:childTnLst>
                                    <p:set>
                                      <p:cBhvr>
                                        <p:cTn id="197" dur="1" fill="hold">
                                          <p:stCondLst>
                                            <p:cond delay="0"/>
                                          </p:stCondLst>
                                        </p:cTn>
                                        <p:tgtEl>
                                          <p:spTgt spid="55"/>
                                        </p:tgtEl>
                                        <p:attrNameLst>
                                          <p:attrName>style.visibility</p:attrName>
                                        </p:attrNameLst>
                                      </p:cBhvr>
                                      <p:to>
                                        <p:strVal val="visible"/>
                                      </p:to>
                                    </p:set>
                                    <p:animEffect transition="in" filter="fade">
                                      <p:cBhvr>
                                        <p:cTn id="198" dur="250"/>
                                        <p:tgtEl>
                                          <p:spTgt spid="55"/>
                                        </p:tgtEl>
                                      </p:cBhvr>
                                    </p:animEffect>
                                  </p:childTnLst>
                                </p:cTn>
                              </p:par>
                            </p:childTnLst>
                          </p:cTn>
                        </p:par>
                        <p:par>
                          <p:cTn id="199" fill="hold">
                            <p:stCondLst>
                              <p:cond delay="12650"/>
                            </p:stCondLst>
                            <p:childTnLst>
                              <p:par>
                                <p:cTn id="200" presetID="10" presetClass="entr" presetSubtype="0" fill="hold" grpId="0" nodeType="afterEffect">
                                  <p:stCondLst>
                                    <p:cond delay="0"/>
                                  </p:stCondLst>
                                  <p:iterate type="wd">
                                    <p:tmPct val="10000"/>
                                  </p:iterate>
                                  <p:childTnLst>
                                    <p:set>
                                      <p:cBhvr>
                                        <p:cTn id="201" dur="1" fill="hold">
                                          <p:stCondLst>
                                            <p:cond delay="0"/>
                                          </p:stCondLst>
                                        </p:cTn>
                                        <p:tgtEl>
                                          <p:spTgt spid="56"/>
                                        </p:tgtEl>
                                        <p:attrNameLst>
                                          <p:attrName>style.visibility</p:attrName>
                                        </p:attrNameLst>
                                      </p:cBhvr>
                                      <p:to>
                                        <p:strVal val="visible"/>
                                      </p:to>
                                    </p:set>
                                    <p:animEffect transition="in" filter="fade">
                                      <p:cBhvr>
                                        <p:cTn id="202" dur="250"/>
                                        <p:tgtEl>
                                          <p:spTgt spid="56"/>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nodeType="clickEffect">
                                  <p:stCondLst>
                                    <p:cond delay="0"/>
                                  </p:stCondLst>
                                  <p:childTnLst>
                                    <p:set>
                                      <p:cBhvr>
                                        <p:cTn id="206" dur="1" fill="hold">
                                          <p:stCondLst>
                                            <p:cond delay="0"/>
                                          </p:stCondLst>
                                        </p:cTn>
                                        <p:tgtEl>
                                          <p:spTgt spid="61"/>
                                        </p:tgtEl>
                                        <p:attrNameLst>
                                          <p:attrName>style.visibility</p:attrName>
                                        </p:attrNameLst>
                                      </p:cBhvr>
                                      <p:to>
                                        <p:strVal val="visible"/>
                                      </p:to>
                                    </p:set>
                                    <p:animEffect transition="in" filter="fade">
                                      <p:cBhvr>
                                        <p:cTn id="207" dur="500"/>
                                        <p:tgtEl>
                                          <p:spTgt spid="61"/>
                                        </p:tgtEl>
                                      </p:cBhvr>
                                    </p:animEffect>
                                  </p:childTnLst>
                                </p:cTn>
                              </p:par>
                              <p:par>
                                <p:cTn id="208" presetID="10" presetClass="entr" presetSubtype="0" fill="hold" nodeType="withEffect">
                                  <p:stCondLst>
                                    <p:cond delay="0"/>
                                  </p:stCondLst>
                                  <p:childTnLst>
                                    <p:set>
                                      <p:cBhvr>
                                        <p:cTn id="209" dur="1" fill="hold">
                                          <p:stCondLst>
                                            <p:cond delay="0"/>
                                          </p:stCondLst>
                                        </p:cTn>
                                        <p:tgtEl>
                                          <p:spTgt spid="62"/>
                                        </p:tgtEl>
                                        <p:attrNameLst>
                                          <p:attrName>style.visibility</p:attrName>
                                        </p:attrNameLst>
                                      </p:cBhvr>
                                      <p:to>
                                        <p:strVal val="visible"/>
                                      </p:to>
                                    </p:set>
                                    <p:animEffect transition="in" filter="fade">
                                      <p:cBhvr>
                                        <p:cTn id="21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9" grpId="0" animBg="1"/>
      <p:bldP spid="6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28481"/>
            <a:ext cx="1342572" cy="369332"/>
          </a:xfrm>
          <a:prstGeom prst="rect">
            <a:avLst/>
          </a:prstGeom>
          <a:noFill/>
        </p:spPr>
        <p:txBody>
          <a:bodyPr wrap="square" rtlCol="0">
            <a:spAutoFit/>
          </a:bodyPr>
          <a:lstStyle/>
          <a:p>
            <a:endParaRPr lang="en-US" dirty="0"/>
          </a:p>
        </p:txBody>
      </p:sp>
      <p:pic>
        <p:nvPicPr>
          <p:cNvPr id="16"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7894" y="3769347"/>
            <a:ext cx="1270853" cy="156465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24" name="Picture 23" descr="GPS_USAF_art.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7593" y="731931"/>
            <a:ext cx="949880" cy="878639"/>
          </a:xfrm>
          <a:prstGeom prst="rect">
            <a:avLst/>
          </a:prstGeom>
        </p:spPr>
      </p:pic>
      <p:pic>
        <p:nvPicPr>
          <p:cNvPr id="25" name="Picture 24" descr="GPS_USAF_art.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4005" y="1610570"/>
            <a:ext cx="949880" cy="878639"/>
          </a:xfrm>
          <a:prstGeom prst="rect">
            <a:avLst/>
          </a:prstGeom>
        </p:spPr>
      </p:pic>
      <p:pic>
        <p:nvPicPr>
          <p:cNvPr id="26" name="Picture 25" descr="GPS_USAF_art.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9590" y="757314"/>
            <a:ext cx="949880" cy="878639"/>
          </a:xfrm>
          <a:prstGeom prst="rect">
            <a:avLst/>
          </a:prstGeom>
        </p:spPr>
      </p:pic>
      <p:pic>
        <p:nvPicPr>
          <p:cNvPr id="27" name="Picture 26" descr="GPS_USAF_art.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177" y="1635953"/>
            <a:ext cx="949880" cy="878639"/>
          </a:xfrm>
          <a:prstGeom prst="rect">
            <a:avLst/>
          </a:prstGeom>
        </p:spPr>
      </p:pic>
      <p:pic>
        <p:nvPicPr>
          <p:cNvPr id="36" name="Picture 35" descr="Cloud_transparen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5864" y="2718147"/>
            <a:ext cx="1016176" cy="1016176"/>
          </a:xfrm>
          <a:prstGeom prst="rect">
            <a:avLst/>
          </a:prstGeom>
        </p:spPr>
      </p:pic>
      <p:cxnSp>
        <p:nvCxnSpPr>
          <p:cNvPr id="73" name="Straight Connector 72"/>
          <p:cNvCxnSpPr/>
          <p:nvPr/>
        </p:nvCxnSpPr>
        <p:spPr>
          <a:xfrm>
            <a:off x="1190172" y="2514592"/>
            <a:ext cx="389182" cy="238579"/>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74" name="Straight Connector 73"/>
          <p:cNvCxnSpPr/>
          <p:nvPr/>
        </p:nvCxnSpPr>
        <p:spPr>
          <a:xfrm>
            <a:off x="2640177" y="1635953"/>
            <a:ext cx="134469" cy="4627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80" name="Straight Connector 79"/>
          <p:cNvCxnSpPr/>
          <p:nvPr/>
        </p:nvCxnSpPr>
        <p:spPr>
          <a:xfrm flipH="1">
            <a:off x="4014766" y="1635953"/>
            <a:ext cx="194235" cy="4627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82" name="Straight Connector 81"/>
          <p:cNvCxnSpPr/>
          <p:nvPr/>
        </p:nvCxnSpPr>
        <p:spPr>
          <a:xfrm flipH="1">
            <a:off x="4824005" y="2521774"/>
            <a:ext cx="445059" cy="231397"/>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84" name="Straight Connector 83"/>
          <p:cNvCxnSpPr/>
          <p:nvPr/>
        </p:nvCxnSpPr>
        <p:spPr>
          <a:xfrm>
            <a:off x="2714883" y="3495744"/>
            <a:ext cx="389182" cy="238579"/>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85" name="Straight Connector 84"/>
          <p:cNvCxnSpPr/>
          <p:nvPr/>
        </p:nvCxnSpPr>
        <p:spPr>
          <a:xfrm>
            <a:off x="1977951" y="3005673"/>
            <a:ext cx="389182" cy="238579"/>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86" name="Straight Connector 85"/>
          <p:cNvCxnSpPr/>
          <p:nvPr/>
        </p:nvCxnSpPr>
        <p:spPr>
          <a:xfrm>
            <a:off x="3026854" y="3306555"/>
            <a:ext cx="134469" cy="4627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87" name="Straight Connector 86"/>
          <p:cNvCxnSpPr/>
          <p:nvPr/>
        </p:nvCxnSpPr>
        <p:spPr>
          <a:xfrm>
            <a:off x="2807515" y="2392812"/>
            <a:ext cx="134469" cy="4627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88" name="Straight Connector 87"/>
          <p:cNvCxnSpPr/>
          <p:nvPr/>
        </p:nvCxnSpPr>
        <p:spPr>
          <a:xfrm flipH="1">
            <a:off x="3681629" y="2392812"/>
            <a:ext cx="194236" cy="4627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89" name="Straight Connector 88"/>
          <p:cNvCxnSpPr/>
          <p:nvPr/>
        </p:nvCxnSpPr>
        <p:spPr>
          <a:xfrm flipH="1">
            <a:off x="3182241" y="3289458"/>
            <a:ext cx="194235" cy="4627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91" name="Straight Connector 90"/>
          <p:cNvCxnSpPr/>
          <p:nvPr/>
        </p:nvCxnSpPr>
        <p:spPr>
          <a:xfrm flipH="1">
            <a:off x="3183653" y="3537952"/>
            <a:ext cx="445059" cy="231397"/>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92" name="Straight Connector 91"/>
          <p:cNvCxnSpPr/>
          <p:nvPr/>
        </p:nvCxnSpPr>
        <p:spPr>
          <a:xfrm flipH="1">
            <a:off x="3792238" y="3289458"/>
            <a:ext cx="222528" cy="115698"/>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6" name="TextBox 5"/>
          <p:cNvSpPr txBox="1"/>
          <p:nvPr/>
        </p:nvSpPr>
        <p:spPr>
          <a:xfrm>
            <a:off x="4014766" y="3734323"/>
            <a:ext cx="5076015" cy="1477328"/>
          </a:xfrm>
          <a:prstGeom prst="rect">
            <a:avLst/>
          </a:prstGeom>
          <a:noFill/>
        </p:spPr>
        <p:txBody>
          <a:bodyPr wrap="square" rtlCol="0">
            <a:spAutoFit/>
          </a:bodyPr>
          <a:lstStyle/>
          <a:p>
            <a:r>
              <a:rPr lang="en-US" dirty="0" smtClean="0">
                <a:latin typeface="Verdana" panose="020B0604030504040204" pitchFamily="34" charset="0"/>
                <a:ea typeface="Verdana" panose="020B0604030504040204" pitchFamily="34" charset="0"/>
                <a:cs typeface="Verdana" panose="020B0604030504040204" pitchFamily="34" charset="0"/>
              </a:rPr>
              <a:t>Because signals from the GPS satellites are affected by moist air, when we measure the position of a GPS station, we automatically also measure the atmospheric water vapor above.</a:t>
            </a:r>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5241936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9"/>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9"/>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9"/>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9"/>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9"/>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999"/>
                                          </p:stCondLst>
                                        </p:cTn>
                                        <p:tgtEl>
                                          <p:spTgt spid="7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999"/>
                                          </p:stCondLst>
                                        </p:cTn>
                                        <p:tgtEl>
                                          <p:spTgt spid="7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999"/>
                                          </p:stCondLst>
                                        </p:cTn>
                                        <p:tgtEl>
                                          <p:spTgt spid="8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999"/>
                                          </p:stCondLst>
                                        </p:cTn>
                                        <p:tgtEl>
                                          <p:spTgt spid="82"/>
                                        </p:tgtEl>
                                        <p:attrNameLst>
                                          <p:attrName>style.visibility</p:attrName>
                                        </p:attrNameLst>
                                      </p:cBhvr>
                                      <p:to>
                                        <p:strVal val="visible"/>
                                      </p:to>
                                    </p:set>
                                  </p:childTnLst>
                                </p:cTn>
                              </p:par>
                            </p:childTnLst>
                          </p:cTn>
                        </p:par>
                        <p:par>
                          <p:cTn id="25" fill="hold">
                            <p:stCondLst>
                              <p:cond delay="1000"/>
                            </p:stCondLst>
                            <p:childTnLst>
                              <p:par>
                                <p:cTn id="26" presetID="1" presetClass="exit" presetSubtype="0" fill="hold" nodeType="afterEffect">
                                  <p:stCondLst>
                                    <p:cond delay="0"/>
                                  </p:stCondLst>
                                  <p:childTnLst>
                                    <p:set>
                                      <p:cBhvr>
                                        <p:cTn id="27" dur="1" fill="hold">
                                          <p:stCondLst>
                                            <p:cond delay="999"/>
                                          </p:stCondLst>
                                        </p:cTn>
                                        <p:tgtEl>
                                          <p:spTgt spid="73"/>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999"/>
                                          </p:stCondLst>
                                        </p:cTn>
                                        <p:tgtEl>
                                          <p:spTgt spid="74"/>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999"/>
                                          </p:stCondLst>
                                        </p:cTn>
                                        <p:tgtEl>
                                          <p:spTgt spid="80"/>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999"/>
                                          </p:stCondLst>
                                        </p:cTn>
                                        <p:tgtEl>
                                          <p:spTgt spid="82"/>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999"/>
                                          </p:stCondLst>
                                        </p:cTn>
                                        <p:tgtEl>
                                          <p:spTgt spid="8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999"/>
                                          </p:stCondLst>
                                        </p:cTn>
                                        <p:tgtEl>
                                          <p:spTgt spid="87"/>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999"/>
                                          </p:stCondLst>
                                        </p:cTn>
                                        <p:tgtEl>
                                          <p:spTgt spid="88"/>
                                        </p:tgtEl>
                                        <p:attrNameLst>
                                          <p:attrName>style.visibility</p:attrName>
                                        </p:attrNameLst>
                                      </p:cBhvr>
                                      <p:to>
                                        <p:strVal val="visible"/>
                                      </p:to>
                                    </p:set>
                                  </p:childTnLst>
                                </p:cTn>
                              </p:par>
                            </p:childTnLst>
                          </p:cTn>
                        </p:par>
                        <p:par>
                          <p:cTn id="40" fill="hold">
                            <p:stCondLst>
                              <p:cond delay="2000"/>
                            </p:stCondLst>
                            <p:childTnLst>
                              <p:par>
                                <p:cTn id="41" presetID="1" presetClass="exit" presetSubtype="0" fill="hold" nodeType="afterEffect">
                                  <p:stCondLst>
                                    <p:cond delay="0"/>
                                  </p:stCondLst>
                                  <p:childTnLst>
                                    <p:set>
                                      <p:cBhvr>
                                        <p:cTn id="42" dur="1" fill="hold">
                                          <p:stCondLst>
                                            <p:cond delay="999"/>
                                          </p:stCondLst>
                                        </p:cTn>
                                        <p:tgtEl>
                                          <p:spTgt spid="85"/>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999"/>
                                          </p:stCondLst>
                                        </p:cTn>
                                        <p:tgtEl>
                                          <p:spTgt spid="87"/>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999"/>
                                          </p:stCondLst>
                                        </p:cTn>
                                        <p:tgtEl>
                                          <p:spTgt spid="8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999"/>
                                          </p:stCondLst>
                                        </p:cTn>
                                        <p:tgtEl>
                                          <p:spTgt spid="8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999"/>
                                          </p:stCondLst>
                                        </p:cTn>
                                        <p:tgtEl>
                                          <p:spTgt spid="8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999"/>
                                          </p:stCondLst>
                                        </p:cTn>
                                        <p:tgtEl>
                                          <p:spTgt spid="8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999"/>
                                          </p:stCondLst>
                                        </p:cTn>
                                        <p:tgtEl>
                                          <p:spTgt spid="92"/>
                                        </p:tgtEl>
                                        <p:attrNameLst>
                                          <p:attrName>style.visibility</p:attrName>
                                        </p:attrNameLst>
                                      </p:cBhvr>
                                      <p:to>
                                        <p:strVal val="visible"/>
                                      </p:to>
                                    </p:set>
                                  </p:childTnLst>
                                </p:cTn>
                              </p:par>
                            </p:childTnLst>
                          </p:cTn>
                        </p:par>
                        <p:par>
                          <p:cTn id="55" fill="hold">
                            <p:stCondLst>
                              <p:cond delay="3000"/>
                            </p:stCondLst>
                            <p:childTnLst>
                              <p:par>
                                <p:cTn id="56" presetID="1" presetClass="exit" presetSubtype="0" fill="hold" nodeType="afterEffect">
                                  <p:stCondLst>
                                    <p:cond delay="0"/>
                                  </p:stCondLst>
                                  <p:childTnLst>
                                    <p:set>
                                      <p:cBhvr>
                                        <p:cTn id="57" dur="1" fill="hold">
                                          <p:stCondLst>
                                            <p:cond delay="999"/>
                                          </p:stCondLst>
                                        </p:cTn>
                                        <p:tgtEl>
                                          <p:spTgt spid="84"/>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999"/>
                                          </p:stCondLst>
                                        </p:cTn>
                                        <p:tgtEl>
                                          <p:spTgt spid="86"/>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999"/>
                                          </p:stCondLst>
                                        </p:cTn>
                                        <p:tgtEl>
                                          <p:spTgt spid="89"/>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999"/>
                                          </p:stCondLst>
                                        </p:cTn>
                                        <p:tgtEl>
                                          <p:spTgt spid="92"/>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999"/>
                                          </p:stCondLst>
                                        </p:cTn>
                                        <p:tgtEl>
                                          <p:spTgt spid="91"/>
                                        </p:tgtEl>
                                        <p:attrNameLst>
                                          <p:attrName>style.visibility</p:attrName>
                                        </p:attrNameLst>
                                      </p:cBhvr>
                                      <p:to>
                                        <p:strVal val="visible"/>
                                      </p:to>
                                    </p:set>
                                  </p:childTnLst>
                                </p:cTn>
                              </p:par>
                            </p:childTnLst>
                          </p:cTn>
                        </p:par>
                        <p:par>
                          <p:cTn id="66" fill="hold">
                            <p:stCondLst>
                              <p:cond delay="4000"/>
                            </p:stCondLst>
                            <p:childTnLst>
                              <p:par>
                                <p:cTn id="67" presetID="1" presetClass="exit" presetSubtype="0" fill="hold" nodeType="afterEffect">
                                  <p:stCondLst>
                                    <p:cond delay="0"/>
                                  </p:stCondLst>
                                  <p:childTnLst>
                                    <p:set>
                                      <p:cBhvr>
                                        <p:cTn id="68" dur="1" fill="hold">
                                          <p:stCondLst>
                                            <p:cond delay="999"/>
                                          </p:stCondLst>
                                        </p:cTn>
                                        <p:tgtEl>
                                          <p:spTgt spid="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76200" y="76201"/>
            <a:ext cx="8991600" cy="685799"/>
          </a:xfrm>
        </p:spPr>
        <p:txBody>
          <a:bodyPr>
            <a:normAutofit/>
          </a:bodyPr>
          <a:lstStyle/>
          <a:p>
            <a:r>
              <a:rPr lang="en-US" sz="2800" b="1" dirty="0" smtClean="0">
                <a:solidFill>
                  <a:srgbClr val="0070C0"/>
                </a:solidFill>
                <a:latin typeface="Geneva"/>
                <a:cs typeface="Arial" pitchFamily="34" charset="0"/>
              </a:rPr>
              <a:t>Research Goal</a:t>
            </a:r>
            <a:endParaRPr lang="en-US" sz="2800" dirty="0"/>
          </a:p>
        </p:txBody>
      </p:sp>
      <p:sp>
        <p:nvSpPr>
          <p:cNvPr id="7" name="Rectangle 6"/>
          <p:cNvSpPr/>
          <p:nvPr/>
        </p:nvSpPr>
        <p:spPr>
          <a:xfrm>
            <a:off x="1066800" y="838200"/>
            <a:ext cx="6934200" cy="1938992"/>
          </a:xfrm>
          <a:prstGeom prst="rect">
            <a:avLst/>
          </a:prstGeom>
        </p:spPr>
        <p:txBody>
          <a:bodyPr wrap="square">
            <a:spAutoFit/>
          </a:bodyPr>
          <a:lstStyle/>
          <a:p>
            <a:r>
              <a:rPr lang="en-US" sz="2400" dirty="0">
                <a:latin typeface="Verdana" pitchFamily="34" charset="0"/>
                <a:ea typeface="Verdana" pitchFamily="34" charset="0"/>
                <a:cs typeface="Verdana" pitchFamily="34" charset="0"/>
              </a:rPr>
              <a:t>S</a:t>
            </a:r>
            <a:r>
              <a:rPr lang="en-US" sz="2400" dirty="0" smtClean="0">
                <a:latin typeface="Verdana" pitchFamily="34" charset="0"/>
                <a:ea typeface="Verdana" pitchFamily="34" charset="0"/>
                <a:cs typeface="Verdana" pitchFamily="34" charset="0"/>
              </a:rPr>
              <a:t>aving lives and reducing damage to critical infrastructure from </a:t>
            </a:r>
            <a:r>
              <a:rPr lang="en-US" sz="2400" dirty="0" smtClean="0">
                <a:latin typeface="Verdana" pitchFamily="34" charset="0"/>
              </a:rPr>
              <a:t>natural </a:t>
            </a:r>
            <a:r>
              <a:rPr lang="en-US" sz="2400" dirty="0">
                <a:latin typeface="Verdana" pitchFamily="34" charset="0"/>
              </a:rPr>
              <a:t>hazards, including earthquakes, tsunamis, and extreme storms and </a:t>
            </a:r>
            <a:r>
              <a:rPr lang="en-US" sz="2400" dirty="0" smtClean="0">
                <a:latin typeface="Verdana" pitchFamily="34" charset="0"/>
              </a:rPr>
              <a:t>flooding.</a:t>
            </a:r>
            <a:endParaRPr lang="en-US" sz="2400" dirty="0">
              <a:latin typeface="Verdana" pitchFamily="34" charset="0"/>
            </a:endParaRPr>
          </a:p>
          <a:p>
            <a:endParaRPr lang="en-US" sz="2400" dirty="0" smtClean="0">
              <a:latin typeface="Verdana" pitchFamily="34" charset="0"/>
              <a:ea typeface="Verdana" pitchFamily="34" charset="0"/>
              <a:cs typeface="Verdana" pitchFamily="34" charset="0"/>
            </a:endParaRPr>
          </a:p>
        </p:txBody>
      </p:sp>
      <p:sp>
        <p:nvSpPr>
          <p:cNvPr id="5" name="Title 1"/>
          <p:cNvSpPr txBox="1">
            <a:spLocks/>
          </p:cNvSpPr>
          <p:nvPr/>
        </p:nvSpPr>
        <p:spPr>
          <a:xfrm>
            <a:off x="76200" y="2633009"/>
            <a:ext cx="8991600" cy="68579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0070C0"/>
                </a:solidFill>
                <a:latin typeface="Geneva"/>
                <a:cs typeface="Arial" pitchFamily="34" charset="0"/>
              </a:rPr>
              <a:t>Approach</a:t>
            </a:r>
            <a:endParaRPr lang="en-US" sz="2800" dirty="0"/>
          </a:p>
        </p:txBody>
      </p:sp>
      <p:sp>
        <p:nvSpPr>
          <p:cNvPr id="3" name="Rectangle 2"/>
          <p:cNvSpPr/>
          <p:nvPr/>
        </p:nvSpPr>
        <p:spPr>
          <a:xfrm>
            <a:off x="1066800" y="3318808"/>
            <a:ext cx="6934200" cy="1938992"/>
          </a:xfrm>
          <a:prstGeom prst="rect">
            <a:avLst/>
          </a:prstGeom>
        </p:spPr>
        <p:txBody>
          <a:bodyPr wrap="square">
            <a:spAutoFit/>
          </a:bodyPr>
          <a:lstStyle/>
          <a:p>
            <a:r>
              <a:rPr lang="en-US" sz="2400" dirty="0">
                <a:latin typeface="Verdana" pitchFamily="34" charset="0"/>
                <a:ea typeface="Verdana" pitchFamily="34" charset="0"/>
                <a:cs typeface="Verdana" pitchFamily="34" charset="0"/>
              </a:rPr>
              <a:t>Real-time information from geodetic/GPS stations upgraded with small, inexpensive seismic and meteorological sensors is made available to emergency personnel, decision makers, and first responders.</a:t>
            </a:r>
          </a:p>
        </p:txBody>
      </p:sp>
    </p:spTree>
    <p:extLst>
      <p:ext uri="{BB962C8B-B14F-4D97-AF65-F5344CB8AC3E}">
        <p14:creationId xmlns:p14="http://schemas.microsoft.com/office/powerpoint/2010/main" val="15121486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2400" b="1">
                <a:solidFill>
                  <a:schemeClr val="accent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2pPr>
            <a:lvl3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3pPr>
            <a:lvl4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4pPr>
            <a:lvl5pPr algn="ctr" rtl="0" eaLnBrk="0" fontAlgn="base" hangingPunct="0">
              <a:spcBef>
                <a:spcPct val="0"/>
              </a:spcBef>
              <a:spcAft>
                <a:spcPct val="0"/>
              </a:spcAft>
              <a:defRPr sz="2400" b="1">
                <a:solidFill>
                  <a:schemeClr val="accent2"/>
                </a:solidFill>
                <a:latin typeface="Geneva" charset="0"/>
                <a:ea typeface="MS PGothic" pitchFamily="34" charset="-128"/>
                <a:cs typeface="ＭＳ Ｐゴシック" pitchFamily="-106" charset="-128"/>
              </a:defRPr>
            </a:lvl5pPr>
            <a:lvl6pPr marL="457200" algn="ctr" rtl="0" fontAlgn="base">
              <a:spcBef>
                <a:spcPct val="0"/>
              </a:spcBef>
              <a:spcAft>
                <a:spcPct val="0"/>
              </a:spcAft>
              <a:defRPr sz="2400" b="1">
                <a:solidFill>
                  <a:schemeClr val="accent2"/>
                </a:solidFill>
                <a:latin typeface="Geneva" charset="0"/>
              </a:defRPr>
            </a:lvl6pPr>
            <a:lvl7pPr marL="914400" algn="ctr" rtl="0" fontAlgn="base">
              <a:spcBef>
                <a:spcPct val="0"/>
              </a:spcBef>
              <a:spcAft>
                <a:spcPct val="0"/>
              </a:spcAft>
              <a:defRPr sz="2400" b="1">
                <a:solidFill>
                  <a:schemeClr val="accent2"/>
                </a:solidFill>
                <a:latin typeface="Geneva" charset="0"/>
              </a:defRPr>
            </a:lvl7pPr>
            <a:lvl8pPr marL="1371600" algn="ctr" rtl="0" fontAlgn="base">
              <a:spcBef>
                <a:spcPct val="0"/>
              </a:spcBef>
              <a:spcAft>
                <a:spcPct val="0"/>
              </a:spcAft>
              <a:defRPr sz="2400" b="1">
                <a:solidFill>
                  <a:schemeClr val="accent2"/>
                </a:solidFill>
                <a:latin typeface="Geneva" charset="0"/>
              </a:defRPr>
            </a:lvl8pPr>
            <a:lvl9pPr marL="1828800" algn="ctr" rtl="0" fontAlgn="base">
              <a:spcBef>
                <a:spcPct val="0"/>
              </a:spcBef>
              <a:spcAft>
                <a:spcPct val="0"/>
              </a:spcAft>
              <a:defRPr sz="2400" b="1">
                <a:solidFill>
                  <a:schemeClr val="accent2"/>
                </a:solidFill>
                <a:latin typeface="Geneva" charset="0"/>
              </a:defRPr>
            </a:lvl9pPr>
          </a:lstStyle>
          <a:p>
            <a:r>
              <a:rPr lang="en-US" sz="2000" kern="0" dirty="0" smtClean="0">
                <a:solidFill>
                  <a:schemeClr val="tx2"/>
                </a:solidFill>
              </a:rPr>
              <a:t>July 2013 North American Monsoon Event</a:t>
            </a:r>
            <a:endParaRPr lang="en-US" sz="2000" kern="0" dirty="0">
              <a:solidFill>
                <a:schemeClr val="tx2"/>
              </a:solidFill>
            </a:endParaRPr>
          </a:p>
        </p:txBody>
      </p:sp>
      <p:pic>
        <p:nvPicPr>
          <p:cNvPr id="9" name="20130721Monsoon.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25462" y="1143000"/>
            <a:ext cx="5398206" cy="4190114"/>
          </a:xfrm>
          <a:prstGeom prst="rect">
            <a:avLst/>
          </a:prstGeom>
        </p:spPr>
      </p:pic>
      <p:sp>
        <p:nvSpPr>
          <p:cNvPr id="10" name="TextBox 9"/>
          <p:cNvSpPr txBox="1"/>
          <p:nvPr/>
        </p:nvSpPr>
        <p:spPr>
          <a:xfrm>
            <a:off x="908756" y="1584613"/>
            <a:ext cx="1433689"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Calibri"/>
              </a:rPr>
              <a:t>GPS PW</a:t>
            </a:r>
            <a:endParaRPr lang="en-US" sz="1800" dirty="0">
              <a:solidFill>
                <a:prstClr val="black"/>
              </a:solidFill>
              <a:latin typeface="Calibri"/>
            </a:endParaRPr>
          </a:p>
        </p:txBody>
      </p:sp>
      <p:sp>
        <p:nvSpPr>
          <p:cNvPr id="11" name="TextBox 10"/>
          <p:cNvSpPr txBox="1"/>
          <p:nvPr/>
        </p:nvSpPr>
        <p:spPr>
          <a:xfrm>
            <a:off x="127000" y="2995724"/>
            <a:ext cx="1636889" cy="646331"/>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Calibri"/>
              </a:rPr>
              <a:t>Stage II Blended Precip</a:t>
            </a:r>
            <a:endParaRPr lang="en-US" sz="1800" dirty="0">
              <a:solidFill>
                <a:prstClr val="black"/>
              </a:solidFill>
              <a:latin typeface="Calibri"/>
            </a:endParaRPr>
          </a:p>
        </p:txBody>
      </p:sp>
      <p:sp>
        <p:nvSpPr>
          <p:cNvPr id="12" name="TextBox 11"/>
          <p:cNvSpPr txBox="1"/>
          <p:nvPr/>
        </p:nvSpPr>
        <p:spPr>
          <a:xfrm>
            <a:off x="457200" y="4378613"/>
            <a:ext cx="1636889" cy="646331"/>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Calibri"/>
              </a:rPr>
              <a:t>Radar (base reflectivity)</a:t>
            </a:r>
            <a:endParaRPr lang="en-US" sz="1800" dirty="0">
              <a:solidFill>
                <a:prstClr val="black"/>
              </a:solidFill>
              <a:latin typeface="Calibri"/>
            </a:endParaRPr>
          </a:p>
        </p:txBody>
      </p:sp>
      <p:sp>
        <p:nvSpPr>
          <p:cNvPr id="13" name="TextBox 12"/>
          <p:cNvSpPr txBox="1"/>
          <p:nvPr/>
        </p:nvSpPr>
        <p:spPr>
          <a:xfrm>
            <a:off x="7436556" y="1492280"/>
            <a:ext cx="1509888" cy="923330"/>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Calibri"/>
              </a:rPr>
              <a:t>GPS PW (stations boxed at left)</a:t>
            </a:r>
            <a:endParaRPr lang="en-US" sz="1800" dirty="0">
              <a:solidFill>
                <a:prstClr val="black"/>
              </a:solidFill>
              <a:latin typeface="Calibri"/>
            </a:endParaRPr>
          </a:p>
        </p:txBody>
      </p:sp>
      <p:sp>
        <p:nvSpPr>
          <p:cNvPr id="14" name="TextBox 13"/>
          <p:cNvSpPr txBox="1"/>
          <p:nvPr/>
        </p:nvSpPr>
        <p:spPr>
          <a:xfrm>
            <a:off x="7436556" y="2769947"/>
            <a:ext cx="1509888"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prstClr val="black"/>
                </a:solidFill>
                <a:latin typeface="Calibri"/>
              </a:rPr>
              <a:t>RAP PW</a:t>
            </a:r>
            <a:endParaRPr lang="en-US" sz="1800" dirty="0">
              <a:solidFill>
                <a:prstClr val="black"/>
              </a:solidFill>
              <a:latin typeface="Calibri"/>
            </a:endParaRPr>
          </a:p>
        </p:txBody>
      </p:sp>
    </p:spTree>
    <p:extLst>
      <p:ext uri="{BB962C8B-B14F-4D97-AF65-F5344CB8AC3E}">
        <p14:creationId xmlns:p14="http://schemas.microsoft.com/office/powerpoint/2010/main" val="27563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normAutofit/>
          </a:bodyPr>
          <a:lstStyle/>
          <a:p>
            <a:r>
              <a:rPr lang="en-US" sz="2800" b="1" dirty="0" smtClean="0">
                <a:solidFill>
                  <a:srgbClr val="0070C0"/>
                </a:solidFill>
                <a:latin typeface="Geneva"/>
              </a:rPr>
              <a:t>Funding and Partners</a:t>
            </a:r>
            <a:endParaRPr lang="en-US" sz="2800" b="1" dirty="0">
              <a:solidFill>
                <a:srgbClr val="0070C0"/>
              </a:solidFill>
              <a:latin typeface="Geneva"/>
            </a:endParaRPr>
          </a:p>
        </p:txBody>
      </p:sp>
      <p:sp>
        <p:nvSpPr>
          <p:cNvPr id="3" name="Content Placeholder 2"/>
          <p:cNvSpPr>
            <a:spLocks noGrp="1"/>
          </p:cNvSpPr>
          <p:nvPr>
            <p:ph idx="1"/>
          </p:nvPr>
        </p:nvSpPr>
        <p:spPr>
          <a:xfrm>
            <a:off x="304800" y="1066800"/>
            <a:ext cx="8458200" cy="4648200"/>
          </a:xfrm>
        </p:spPr>
        <p:txBody>
          <a:bodyPr>
            <a:noAutofit/>
          </a:bodyPr>
          <a:lstStyle/>
          <a:p>
            <a:pPr>
              <a:spcBef>
                <a:spcPts val="0"/>
              </a:spcBef>
              <a:spcAft>
                <a:spcPts val="600"/>
              </a:spcAft>
            </a:pPr>
            <a:r>
              <a:rPr lang="en-US" sz="2200" dirty="0" smtClean="0">
                <a:latin typeface="Verdana" pitchFamily="34" charset="0"/>
                <a:ea typeface="Verdana" pitchFamily="34" charset="0"/>
                <a:cs typeface="Verdana" pitchFamily="34" charset="0"/>
              </a:rPr>
              <a:t>NASA - ***</a:t>
            </a:r>
          </a:p>
          <a:p>
            <a:pPr>
              <a:spcBef>
                <a:spcPts val="0"/>
              </a:spcBef>
              <a:spcAft>
                <a:spcPts val="600"/>
              </a:spcAft>
            </a:pPr>
            <a:r>
              <a:rPr lang="en-US" sz="2200" dirty="0" smtClean="0">
                <a:latin typeface="Verdana" pitchFamily="34" charset="0"/>
                <a:ea typeface="Verdana" pitchFamily="34" charset="0"/>
                <a:cs typeface="Verdana" pitchFamily="34" charset="0"/>
              </a:rPr>
              <a:t>NSF - ***</a:t>
            </a:r>
          </a:p>
          <a:p>
            <a:pPr>
              <a:spcBef>
                <a:spcPts val="0"/>
              </a:spcBef>
              <a:spcAft>
                <a:spcPts val="600"/>
              </a:spcAft>
            </a:pPr>
            <a:r>
              <a:rPr lang="en-US" sz="2200" dirty="0" smtClean="0">
                <a:latin typeface="Verdana" pitchFamily="34" charset="0"/>
                <a:ea typeface="Verdana" pitchFamily="34" charset="0"/>
                <a:cs typeface="Verdana" pitchFamily="34" charset="0"/>
              </a:rPr>
              <a:t>NOAA - ***</a:t>
            </a:r>
          </a:p>
          <a:p>
            <a:pPr>
              <a:spcBef>
                <a:spcPts val="0"/>
              </a:spcBef>
              <a:spcAft>
                <a:spcPts val="600"/>
              </a:spcAft>
            </a:pPr>
            <a:r>
              <a:rPr lang="en-US" sz="2200" dirty="0" smtClean="0">
                <a:latin typeface="Verdana" pitchFamily="34" charset="0"/>
                <a:ea typeface="Verdana" pitchFamily="34" charset="0"/>
                <a:cs typeface="Verdana" pitchFamily="34" charset="0"/>
              </a:rPr>
              <a:t>National </a:t>
            </a:r>
            <a:r>
              <a:rPr lang="en-US" sz="2200" dirty="0">
                <a:latin typeface="Verdana" pitchFamily="34" charset="0"/>
                <a:ea typeface="Verdana" pitchFamily="34" charset="0"/>
                <a:cs typeface="Verdana" pitchFamily="34" charset="0"/>
              </a:rPr>
              <a:t>Weather </a:t>
            </a:r>
            <a:r>
              <a:rPr lang="en-US" sz="2200" dirty="0" smtClean="0">
                <a:latin typeface="Verdana" pitchFamily="34" charset="0"/>
                <a:ea typeface="Verdana" pitchFamily="34" charset="0"/>
                <a:cs typeface="Verdana" pitchFamily="34" charset="0"/>
              </a:rPr>
              <a:t>Service partnership, San </a:t>
            </a:r>
            <a:r>
              <a:rPr lang="en-US" sz="2200" dirty="0">
                <a:latin typeface="Verdana" pitchFamily="34" charset="0"/>
                <a:ea typeface="Verdana" pitchFamily="34" charset="0"/>
                <a:cs typeface="Verdana" pitchFamily="34" charset="0"/>
              </a:rPr>
              <a:t>Diego and Los </a:t>
            </a:r>
            <a:r>
              <a:rPr lang="en-US" sz="2200" dirty="0" smtClean="0">
                <a:latin typeface="Verdana" pitchFamily="34" charset="0"/>
                <a:ea typeface="Verdana" pitchFamily="34" charset="0"/>
                <a:cs typeface="Verdana" pitchFamily="34" charset="0"/>
              </a:rPr>
              <a:t>Angeles – monitoring extreme weather </a:t>
            </a:r>
            <a:r>
              <a:rPr lang="en-US" sz="2200" dirty="0" smtClean="0">
                <a:latin typeface="Verdana" pitchFamily="34" charset="0"/>
                <a:ea typeface="Verdana" pitchFamily="34" charset="0"/>
                <a:cs typeface="Verdana" pitchFamily="34" charset="0"/>
              </a:rPr>
              <a:t>events</a:t>
            </a:r>
          </a:p>
          <a:p>
            <a:pPr>
              <a:spcBef>
                <a:spcPts val="0"/>
              </a:spcBef>
              <a:spcAft>
                <a:spcPts val="600"/>
              </a:spcAft>
            </a:pPr>
            <a:r>
              <a:rPr lang="en-US" sz="2200" dirty="0" smtClean="0">
                <a:latin typeface="Verdana" pitchFamily="34" charset="0"/>
                <a:ea typeface="Verdana" pitchFamily="34" charset="0"/>
                <a:cs typeface="Verdana" pitchFamily="34" charset="0"/>
              </a:rPr>
              <a:t>San </a:t>
            </a:r>
            <a:r>
              <a:rPr lang="en-US" sz="2200" dirty="0" smtClean="0">
                <a:latin typeface="Verdana" pitchFamily="34" charset="0"/>
                <a:ea typeface="Verdana" pitchFamily="34" charset="0"/>
                <a:cs typeface="Verdana" pitchFamily="34" charset="0"/>
              </a:rPr>
              <a:t>Diego </a:t>
            </a:r>
            <a:r>
              <a:rPr lang="en-US" sz="2200" dirty="0">
                <a:latin typeface="Verdana" pitchFamily="34" charset="0"/>
                <a:ea typeface="Verdana" pitchFamily="34" charset="0"/>
                <a:cs typeface="Verdana" pitchFamily="34" charset="0"/>
              </a:rPr>
              <a:t>Office of Emergency </a:t>
            </a:r>
            <a:r>
              <a:rPr lang="en-US" sz="2200" dirty="0" smtClean="0">
                <a:latin typeface="Verdana" pitchFamily="34" charset="0"/>
                <a:ea typeface="Verdana" pitchFamily="34" charset="0"/>
                <a:cs typeface="Verdana" pitchFamily="34" charset="0"/>
              </a:rPr>
              <a:t>Services – </a:t>
            </a:r>
            <a:r>
              <a:rPr lang="en-US" sz="2200" dirty="0" smtClean="0">
                <a:latin typeface="Verdana" pitchFamily="34" charset="0"/>
                <a:ea typeface="Verdana" pitchFamily="34" charset="0"/>
                <a:cs typeface="Verdana" pitchFamily="34" charset="0"/>
              </a:rPr>
              <a:t>earthquake </a:t>
            </a:r>
            <a:r>
              <a:rPr lang="en-US" sz="2200" dirty="0" smtClean="0">
                <a:latin typeface="Verdana" pitchFamily="34" charset="0"/>
                <a:ea typeface="Verdana" pitchFamily="34" charset="0"/>
                <a:cs typeface="Verdana" pitchFamily="34" charset="0"/>
              </a:rPr>
              <a:t>and tsunami early </a:t>
            </a:r>
            <a:r>
              <a:rPr lang="en-US" sz="2200" dirty="0" smtClean="0">
                <a:latin typeface="Verdana" pitchFamily="34" charset="0"/>
                <a:ea typeface="Verdana" pitchFamily="34" charset="0"/>
                <a:cs typeface="Verdana" pitchFamily="34" charset="0"/>
              </a:rPr>
              <a:t>warning</a:t>
            </a:r>
          </a:p>
          <a:p>
            <a:pPr>
              <a:spcBef>
                <a:spcPts val="0"/>
              </a:spcBef>
              <a:spcAft>
                <a:spcPts val="600"/>
              </a:spcAft>
            </a:pPr>
            <a:r>
              <a:rPr lang="en-US" sz="2200" dirty="0" smtClean="0">
                <a:latin typeface="Verdana" pitchFamily="34" charset="0"/>
                <a:ea typeface="Verdana" pitchFamily="34" charset="0"/>
                <a:cs typeface="Verdana" pitchFamily="34" charset="0"/>
              </a:rPr>
              <a:t>UC San Diego Medical Center – monitor Hillcrest hospital and provide early warning</a:t>
            </a:r>
          </a:p>
          <a:p>
            <a:pPr>
              <a:spcBef>
                <a:spcPts val="0"/>
              </a:spcBef>
              <a:spcAft>
                <a:spcPts val="600"/>
              </a:spcAft>
            </a:pPr>
            <a:r>
              <a:rPr lang="en-US" sz="2200" dirty="0" smtClean="0">
                <a:latin typeface="Verdana" pitchFamily="34" charset="0"/>
                <a:ea typeface="Verdana" pitchFamily="34" charset="0"/>
                <a:cs typeface="Verdana" pitchFamily="34" charset="0"/>
              </a:rPr>
              <a:t>Caltrans – monitor Vincent Thomas bridge, Long Beach Harbor</a:t>
            </a:r>
            <a:endParaRPr lang="en-US" sz="2200" dirty="0">
              <a:latin typeface="Verdana" pitchFamily="34" charset="0"/>
              <a:ea typeface="Verdana" pitchFamily="34" charset="0"/>
              <a:cs typeface="Verdana" pitchFamily="34" charset="0"/>
            </a:endParaRPr>
          </a:p>
          <a:p>
            <a:pPr>
              <a:spcBef>
                <a:spcPts val="0"/>
              </a:spcBef>
              <a:spcAft>
                <a:spcPts val="600"/>
              </a:spcAft>
            </a:pPr>
            <a:endParaRPr lang="en-US" sz="2200" dirty="0" smtClean="0">
              <a:latin typeface="Verdana" pitchFamily="34" charset="0"/>
              <a:ea typeface="Verdana" pitchFamily="34" charset="0"/>
              <a:cs typeface="Verdana" pitchFamily="34" charset="0"/>
            </a:endParaRPr>
          </a:p>
          <a:p>
            <a:pPr>
              <a:spcBef>
                <a:spcPts val="0"/>
              </a:spcBef>
              <a:spcAft>
                <a:spcPts val="600"/>
              </a:spcAft>
            </a:pPr>
            <a:endParaRPr lang="en-US" sz="2200" dirty="0" smtClean="0">
              <a:latin typeface="Verdana" pitchFamily="34" charset="0"/>
              <a:ea typeface="Verdana" pitchFamily="34" charset="0"/>
              <a:cs typeface="Verdana" pitchFamily="34" charset="0"/>
            </a:endParaRPr>
          </a:p>
          <a:p>
            <a:pPr>
              <a:spcBef>
                <a:spcPts val="0"/>
              </a:spcBef>
              <a:spcAft>
                <a:spcPts val="600"/>
              </a:spcAft>
            </a:pPr>
            <a:endParaRPr lang="en-US" sz="2200" dirty="0">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50426" y="2053054"/>
            <a:ext cx="8534400" cy="1470025"/>
          </a:xfrm>
        </p:spPr>
        <p:txBody>
          <a:bodyPr anchor="t">
            <a:noAutofit/>
          </a:bodyPr>
          <a:lstStyle/>
          <a:p>
            <a:pPr algn="l"/>
            <a:r>
              <a:rPr lang="en-US" sz="5400" b="1" dirty="0" smtClean="0">
                <a:solidFill>
                  <a:srgbClr val="C00000"/>
                </a:solidFill>
                <a:effectLst>
                  <a:outerShdw blurRad="38100" dist="38100" dir="2700000" algn="tl">
                    <a:srgbClr val="000000">
                      <a:alpha val="43137"/>
                    </a:srgbClr>
                  </a:outerShdw>
                </a:effectLst>
                <a:latin typeface="Lucida Sans" pitchFamily="34" charset="0"/>
              </a:rPr>
              <a:t>Data, Data, Data</a:t>
            </a:r>
            <a:endParaRPr lang="en-US" sz="5400" b="1" dirty="0">
              <a:solidFill>
                <a:srgbClr val="C00000"/>
              </a:solidFill>
              <a:effectLst>
                <a:outerShdw blurRad="38100" dist="38100" dir="2700000" algn="tl">
                  <a:srgbClr val="000000">
                    <a:alpha val="43137"/>
                  </a:srgbClr>
                </a:outerShdw>
              </a:effectLst>
              <a:latin typeface="Lucida Sans" pitchFamily="34" charset="0"/>
            </a:endParaRPr>
          </a:p>
        </p:txBody>
      </p:sp>
      <p:sp>
        <p:nvSpPr>
          <p:cNvPr id="5" name="TextBox 4"/>
          <p:cNvSpPr txBox="1"/>
          <p:nvPr/>
        </p:nvSpPr>
        <p:spPr>
          <a:xfrm>
            <a:off x="50426" y="6477000"/>
            <a:ext cx="1101071" cy="307777"/>
          </a:xfrm>
          <a:prstGeom prst="rect">
            <a:avLst/>
          </a:prstGeom>
          <a:noFill/>
        </p:spPr>
        <p:txBody>
          <a:bodyPr wrap="none" rtlCol="0">
            <a:spAutoFit/>
          </a:bodyPr>
          <a:lstStyle/>
          <a:p>
            <a:r>
              <a:rPr lang="en-US" sz="1400" dirty="0" smtClean="0">
                <a:solidFill>
                  <a:prstClr val="black"/>
                </a:solidFill>
              </a:rPr>
              <a:t>NOAA Photo</a:t>
            </a:r>
            <a:endParaRPr lang="en-US" sz="1400" dirty="0">
              <a:solidFill>
                <a:prstClr val="black"/>
              </a:solidFill>
            </a:endParaRPr>
          </a:p>
        </p:txBody>
      </p:sp>
      <p:sp>
        <p:nvSpPr>
          <p:cNvPr id="8" name="Title 1"/>
          <p:cNvSpPr txBox="1">
            <a:spLocks/>
          </p:cNvSpPr>
          <p:nvPr/>
        </p:nvSpPr>
        <p:spPr>
          <a:xfrm>
            <a:off x="50426" y="76200"/>
            <a:ext cx="8458200" cy="1470025"/>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smtClean="0">
                <a:solidFill>
                  <a:prstClr val="black"/>
                </a:solidFill>
                <a:effectLst>
                  <a:outerShdw blurRad="38100" dist="38100" dir="2700000" algn="tl">
                    <a:srgbClr val="000000">
                      <a:alpha val="43137"/>
                    </a:srgbClr>
                  </a:outerShdw>
                </a:effectLst>
                <a:latin typeface="Lucida Sans" pitchFamily="34" charset="0"/>
              </a:rPr>
              <a:t>Warning and Forecasting Extreme Precipitation in California</a:t>
            </a:r>
            <a:endParaRPr lang="en-US" b="1" dirty="0">
              <a:solidFill>
                <a:srgbClr val="C00000"/>
              </a:solidFill>
              <a:effectLst>
                <a:outerShdw blurRad="38100" dist="38100" dir="2700000" algn="tl">
                  <a:srgbClr val="000000">
                    <a:alpha val="43137"/>
                  </a:srgbClr>
                </a:outerShdw>
              </a:effectLst>
              <a:latin typeface="Lucida Sans" pitchFamily="34" charset="0"/>
            </a:endParaRPr>
          </a:p>
        </p:txBody>
      </p:sp>
    </p:spTree>
    <p:extLst>
      <p:ext uri="{BB962C8B-B14F-4D97-AF65-F5344CB8AC3E}">
        <p14:creationId xmlns:p14="http://schemas.microsoft.com/office/powerpoint/2010/main" val="28689216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915737" y="2419350"/>
            <a:ext cx="3390900" cy="3371850"/>
            <a:chOff x="7448550" y="3580605"/>
            <a:chExt cx="3390900" cy="3371850"/>
          </a:xfrm>
        </p:grpSpPr>
        <p:pic>
          <p:nvPicPr>
            <p:cNvPr id="2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48550" y="3580605"/>
              <a:ext cx="339090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448550" y="3581400"/>
              <a:ext cx="33909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3"/>
          <p:cNvSpPr>
            <a:spLocks noChangeArrowheads="1"/>
          </p:cNvSpPr>
          <p:nvPr/>
        </p:nvSpPr>
        <p:spPr bwMode="auto">
          <a:xfrm>
            <a:off x="773106" y="533400"/>
            <a:ext cx="3243355" cy="457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0" hangingPunct="0">
              <a:spcBef>
                <a:spcPct val="20000"/>
              </a:spcBef>
              <a:buClr>
                <a:schemeClr val="accent2"/>
              </a:buClr>
              <a:buSzPct val="50000"/>
            </a:pPr>
            <a:r>
              <a:rPr lang="en-US" b="1" dirty="0" smtClean="0">
                <a:latin typeface="Verdana" pitchFamily="34" charset="0"/>
              </a:rPr>
              <a:t>Earthquakes/Tsunamis</a:t>
            </a:r>
          </a:p>
          <a:p>
            <a:pPr eaLnBrk="0" hangingPunct="0">
              <a:spcBef>
                <a:spcPct val="20000"/>
              </a:spcBef>
              <a:buClr>
                <a:schemeClr val="accent2"/>
              </a:buClr>
              <a:buSzPct val="50000"/>
            </a:pPr>
            <a:endParaRPr lang="en-US" sz="2000" b="1" dirty="0">
              <a:latin typeface="Verdana" pitchFamily="34"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909" y="894954"/>
            <a:ext cx="3262553" cy="2169598"/>
          </a:xfrm>
          <a:prstGeom prst="rect">
            <a:avLst/>
          </a:prstGeom>
        </p:spPr>
      </p:pic>
      <p:sp>
        <p:nvSpPr>
          <p:cNvPr id="13" name="Rectangle 3"/>
          <p:cNvSpPr>
            <a:spLocks noChangeArrowheads="1"/>
          </p:cNvSpPr>
          <p:nvPr/>
        </p:nvSpPr>
        <p:spPr bwMode="auto">
          <a:xfrm>
            <a:off x="1823440" y="955367"/>
            <a:ext cx="2293034" cy="318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eaLnBrk="0" hangingPunct="0">
              <a:spcBef>
                <a:spcPct val="20000"/>
              </a:spcBef>
              <a:buClr>
                <a:schemeClr val="accent2"/>
              </a:buClr>
              <a:buSzPct val="50000"/>
            </a:pPr>
            <a:r>
              <a:rPr lang="en-US" sz="1600" i="1" dirty="0" smtClean="0">
                <a:latin typeface="Verdana" pitchFamily="34" charset="0"/>
              </a:rPr>
              <a:t>2011 Honshu Japan</a:t>
            </a:r>
          </a:p>
          <a:p>
            <a:pPr eaLnBrk="0" hangingPunct="0">
              <a:spcBef>
                <a:spcPct val="20000"/>
              </a:spcBef>
              <a:buClr>
                <a:schemeClr val="accent2"/>
              </a:buClr>
              <a:buSzPct val="50000"/>
            </a:pPr>
            <a:endParaRPr lang="en-US" sz="2000" b="1" dirty="0">
              <a:latin typeface="Verdana" pitchFamily="34" charset="0"/>
            </a:endParaRPr>
          </a:p>
        </p:txBody>
      </p:sp>
      <p:sp>
        <p:nvSpPr>
          <p:cNvPr id="17" name="Rectangle 3"/>
          <p:cNvSpPr>
            <a:spLocks noChangeArrowheads="1"/>
          </p:cNvSpPr>
          <p:nvPr/>
        </p:nvSpPr>
        <p:spPr bwMode="auto">
          <a:xfrm>
            <a:off x="1830474" y="2819003"/>
            <a:ext cx="2293034" cy="228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eaLnBrk="0" hangingPunct="0">
              <a:spcBef>
                <a:spcPct val="20000"/>
              </a:spcBef>
              <a:buClr>
                <a:schemeClr val="accent2"/>
              </a:buClr>
              <a:buSzPct val="50000"/>
            </a:pPr>
            <a:r>
              <a:rPr lang="en-US" sz="1200" b="1" i="1" dirty="0" smtClean="0">
                <a:solidFill>
                  <a:schemeClr val="bg1"/>
                </a:solidFill>
                <a:latin typeface="Verdana" pitchFamily="34" charset="0"/>
              </a:rPr>
              <a:t>(National Geographic)</a:t>
            </a:r>
          </a:p>
        </p:txBody>
      </p:sp>
      <p:sp>
        <p:nvSpPr>
          <p:cNvPr id="21" name="TextBox 20"/>
          <p:cNvSpPr txBox="1"/>
          <p:nvPr/>
        </p:nvSpPr>
        <p:spPr>
          <a:xfrm>
            <a:off x="4839537" y="5132125"/>
            <a:ext cx="3581400" cy="646331"/>
          </a:xfrm>
          <a:prstGeom prst="rect">
            <a:avLst/>
          </a:prstGeom>
          <a:noFill/>
        </p:spPr>
        <p:txBody>
          <a:bodyPr wrap="square" rtlCol="0">
            <a:spAutoFit/>
          </a:bodyPr>
          <a:lstStyle/>
          <a:p>
            <a:r>
              <a:rPr lang="en-US" dirty="0" smtClean="0">
                <a:solidFill>
                  <a:schemeClr val="bg1"/>
                </a:solidFill>
              </a:rPr>
              <a:t>Vincent Thomas Bridge, Long Beach –  in progress for Caltrans (2013)</a:t>
            </a:r>
          </a:p>
        </p:txBody>
      </p:sp>
      <p:sp>
        <p:nvSpPr>
          <p:cNvPr id="18441" name="Title 1"/>
          <p:cNvSpPr>
            <a:spLocks/>
          </p:cNvSpPr>
          <p:nvPr/>
        </p:nvSpPr>
        <p:spPr bwMode="auto">
          <a:xfrm>
            <a:off x="228600" y="0"/>
            <a:ext cx="8724063" cy="70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solidFill>
                  <a:srgbClr val="0070C0"/>
                </a:solidFill>
                <a:latin typeface="Geneva"/>
              </a:rPr>
              <a:t>Natural Hazards </a:t>
            </a:r>
            <a:r>
              <a:rPr lang="en-US" sz="2400" b="1" dirty="0" smtClean="0">
                <a:solidFill>
                  <a:srgbClr val="0070C0"/>
                </a:solidFill>
                <a:latin typeface="Geneva"/>
              </a:rPr>
              <a:t>Risks</a:t>
            </a:r>
            <a:endParaRPr lang="en-US" sz="2400" b="1" dirty="0">
              <a:solidFill>
                <a:srgbClr val="0070C0"/>
              </a:solidFill>
              <a:latin typeface="Geneva"/>
            </a:endParaRPr>
          </a:p>
        </p:txBody>
      </p:sp>
      <p:sp>
        <p:nvSpPr>
          <p:cNvPr id="25" name="Rectangle 3"/>
          <p:cNvSpPr>
            <a:spLocks noChangeArrowheads="1"/>
          </p:cNvSpPr>
          <p:nvPr/>
        </p:nvSpPr>
        <p:spPr bwMode="auto">
          <a:xfrm>
            <a:off x="5058171" y="3352778"/>
            <a:ext cx="3095229" cy="457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0" hangingPunct="0">
              <a:spcBef>
                <a:spcPct val="20000"/>
              </a:spcBef>
              <a:buClr>
                <a:schemeClr val="accent2"/>
              </a:buClr>
              <a:buSzPct val="50000"/>
            </a:pPr>
            <a:r>
              <a:rPr lang="en-US" b="1" dirty="0" smtClean="0">
                <a:latin typeface="Verdana" pitchFamily="34" charset="0"/>
              </a:rPr>
              <a:t>Critical Infrastructure</a:t>
            </a:r>
          </a:p>
          <a:p>
            <a:pPr eaLnBrk="0" hangingPunct="0">
              <a:spcBef>
                <a:spcPct val="20000"/>
              </a:spcBef>
              <a:buClr>
                <a:schemeClr val="accent2"/>
              </a:buClr>
              <a:buSzPct val="50000"/>
            </a:pPr>
            <a:endParaRPr lang="en-US" sz="2000" b="1" dirty="0">
              <a:latin typeface="Verdana" pitchFamily="34" charset="0"/>
            </a:endParaRPr>
          </a:p>
        </p:txBody>
      </p:sp>
      <p:pic>
        <p:nvPicPr>
          <p:cNvPr id="26" name="GOES.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73106" y="3482093"/>
            <a:ext cx="3352294" cy="2309107"/>
          </a:xfrm>
          <a:prstGeom prst="rect">
            <a:avLst/>
          </a:prstGeom>
        </p:spPr>
      </p:pic>
      <p:sp>
        <p:nvSpPr>
          <p:cNvPr id="27" name="TextBox 26"/>
          <p:cNvSpPr txBox="1"/>
          <p:nvPr/>
        </p:nvSpPr>
        <p:spPr>
          <a:xfrm>
            <a:off x="1295400" y="5325384"/>
            <a:ext cx="2121332" cy="369332"/>
          </a:xfrm>
          <a:prstGeom prst="rect">
            <a:avLst/>
          </a:prstGeom>
          <a:noFill/>
        </p:spPr>
        <p:txBody>
          <a:bodyPr wrap="square" rtlCol="0">
            <a:spAutoFit/>
          </a:bodyPr>
          <a:lstStyle/>
          <a:p>
            <a:r>
              <a:rPr lang="en-US" dirty="0" smtClean="0">
                <a:solidFill>
                  <a:schemeClr val="bg1"/>
                </a:solidFill>
              </a:rPr>
              <a:t>Summer Monsoon</a:t>
            </a:r>
          </a:p>
        </p:txBody>
      </p:sp>
      <p:sp>
        <p:nvSpPr>
          <p:cNvPr id="28" name="Rectangle 3"/>
          <p:cNvSpPr>
            <a:spLocks noChangeArrowheads="1"/>
          </p:cNvSpPr>
          <p:nvPr/>
        </p:nvSpPr>
        <p:spPr bwMode="auto">
          <a:xfrm>
            <a:off x="1121648" y="3124200"/>
            <a:ext cx="2709955" cy="457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0" hangingPunct="0">
              <a:spcBef>
                <a:spcPct val="20000"/>
              </a:spcBef>
              <a:buClr>
                <a:schemeClr val="accent2"/>
              </a:buClr>
              <a:buSzPct val="50000"/>
            </a:pPr>
            <a:r>
              <a:rPr lang="en-US" b="1" dirty="0" smtClean="0">
                <a:latin typeface="Verdana" pitchFamily="34" charset="0"/>
              </a:rPr>
              <a:t>Extreme Weather</a:t>
            </a:r>
          </a:p>
          <a:p>
            <a:pPr eaLnBrk="0" hangingPunct="0">
              <a:spcBef>
                <a:spcPct val="20000"/>
              </a:spcBef>
              <a:buClr>
                <a:schemeClr val="accent2"/>
              </a:buClr>
              <a:buSzPct val="50000"/>
            </a:pPr>
            <a:endParaRPr lang="en-US" sz="2000" b="1" dirty="0">
              <a:latin typeface="Verdana" pitchFamily="34" charset="0"/>
            </a:endParaRPr>
          </a:p>
        </p:txBody>
      </p:sp>
      <p:pic>
        <p:nvPicPr>
          <p:cNvPr id="29" name="Picture 28" descr="C:\Users\jrestrepo\Pictures\2010 FEB Gran Terremoto Chile\DSC_1475.JPG"/>
          <p:cNvPicPr/>
          <p:nvPr/>
        </p:nvPicPr>
        <p:blipFill>
          <a:blip r:embed="rId8" cstate="print"/>
          <a:srcRect/>
          <a:stretch>
            <a:fillRect/>
          </a:stretch>
        </p:blipFill>
        <p:spPr bwMode="auto">
          <a:xfrm>
            <a:off x="4920490" y="828289"/>
            <a:ext cx="3107340" cy="2278496"/>
          </a:xfrm>
          <a:prstGeom prst="rect">
            <a:avLst/>
          </a:prstGeom>
          <a:noFill/>
        </p:spPr>
      </p:pic>
      <p:sp>
        <p:nvSpPr>
          <p:cNvPr id="31" name="Rectangle 3"/>
          <p:cNvSpPr>
            <a:spLocks noChangeArrowheads="1"/>
          </p:cNvSpPr>
          <p:nvPr/>
        </p:nvSpPr>
        <p:spPr bwMode="auto">
          <a:xfrm>
            <a:off x="5157282" y="494084"/>
            <a:ext cx="2633755" cy="457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0" hangingPunct="0">
              <a:spcBef>
                <a:spcPct val="20000"/>
              </a:spcBef>
              <a:buClr>
                <a:schemeClr val="accent2"/>
              </a:buClr>
              <a:buSzPct val="50000"/>
            </a:pPr>
            <a:r>
              <a:rPr lang="en-US" b="1" dirty="0" smtClean="0">
                <a:latin typeface="Verdana" pitchFamily="34" charset="0"/>
              </a:rPr>
              <a:t>Structural Collapse</a:t>
            </a:r>
          </a:p>
          <a:p>
            <a:pPr eaLnBrk="0" hangingPunct="0">
              <a:spcBef>
                <a:spcPct val="20000"/>
              </a:spcBef>
              <a:buClr>
                <a:schemeClr val="accent2"/>
              </a:buClr>
              <a:buSzPct val="50000"/>
            </a:pPr>
            <a:endParaRPr lang="en-US" sz="2000" b="1" dirty="0">
              <a:latin typeface="Verdana" pitchFamily="34" charset="0"/>
            </a:endParaRPr>
          </a:p>
        </p:txBody>
      </p:sp>
      <p:sp>
        <p:nvSpPr>
          <p:cNvPr id="9" name="Rectangle 8"/>
          <p:cNvSpPr/>
          <p:nvPr/>
        </p:nvSpPr>
        <p:spPr>
          <a:xfrm>
            <a:off x="5029200" y="2514600"/>
            <a:ext cx="2994987" cy="646331"/>
          </a:xfrm>
          <a:prstGeom prst="rect">
            <a:avLst/>
          </a:prstGeom>
        </p:spPr>
        <p:txBody>
          <a:bodyPr wrap="none">
            <a:spAutoFit/>
          </a:bodyPr>
          <a:lstStyle/>
          <a:p>
            <a:r>
              <a:rPr lang="en-US" dirty="0">
                <a:solidFill>
                  <a:schemeClr val="bg1"/>
                </a:solidFill>
                <a:latin typeface="+mj-lt"/>
                <a:ea typeface="Verdana" panose="020B0604030504040204" pitchFamily="34" charset="0"/>
                <a:cs typeface="Verdana" panose="020B0604030504040204" pitchFamily="34" charset="0"/>
              </a:rPr>
              <a:t>Downtown Concepcion, Chile </a:t>
            </a:r>
            <a:endParaRPr lang="en-US" dirty="0" smtClean="0">
              <a:solidFill>
                <a:schemeClr val="bg1"/>
              </a:solidFill>
              <a:latin typeface="+mj-lt"/>
              <a:ea typeface="Verdana" panose="020B0604030504040204" pitchFamily="34" charset="0"/>
              <a:cs typeface="Verdana" panose="020B0604030504040204" pitchFamily="34" charset="0"/>
            </a:endParaRPr>
          </a:p>
          <a:p>
            <a:r>
              <a:rPr lang="en-US" dirty="0" smtClean="0">
                <a:solidFill>
                  <a:schemeClr val="bg1"/>
                </a:solidFill>
                <a:latin typeface="+mj-lt"/>
                <a:ea typeface="Verdana" panose="020B0604030504040204" pitchFamily="34" charset="0"/>
                <a:cs typeface="Verdana" panose="020B0604030504040204" pitchFamily="34" charset="0"/>
              </a:rPr>
              <a:t>2010 </a:t>
            </a:r>
            <a:r>
              <a:rPr lang="en-US" dirty="0">
                <a:solidFill>
                  <a:schemeClr val="bg1"/>
                </a:solidFill>
                <a:latin typeface="+mj-lt"/>
                <a:ea typeface="Verdana" panose="020B0604030504040204" pitchFamily="34" charset="0"/>
                <a:cs typeface="Verdana" panose="020B0604030504040204" pitchFamily="34" charset="0"/>
              </a:rPr>
              <a:t>M8.8 Maule earthquake</a:t>
            </a:r>
            <a:endParaRPr lang="en-US" dirty="0">
              <a:solidFill>
                <a:schemeClr val="bg1"/>
              </a:solidFill>
              <a:latin typeface="+mj-l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16"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6"/>
                                        </p:tgtEl>
                                      </p:cBhvr>
                                    </p:cmd>
                                  </p:childTnLst>
                                </p:cTn>
                              </p:par>
                            </p:childTnLst>
                          </p:cTn>
                        </p:par>
                      </p:childTnLst>
                    </p:cTn>
                  </p:par>
                </p:childTnLst>
              </p:cTn>
              <p:nextCondLst>
                <p:cond evt="onClick" delay="0">
                  <p:tgtEl>
                    <p:spTgt spid="26"/>
                  </p:tgtEl>
                </p:cond>
              </p:nextCondLst>
            </p:seq>
            <p:video>
              <p:cMediaNode vol="80000">
                <p:cTn id="12" repeatCount="indefinite" fill="hold" display="0">
                  <p:stCondLst>
                    <p:cond delay="indefinite"/>
                  </p:stCondLst>
                </p:cTn>
                <p:tgtEl>
                  <p:spTgt spid="2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533400" y="838200"/>
            <a:ext cx="3276600" cy="2057400"/>
          </a:xfrm>
          <a:prstGeom prst="rect">
            <a:avLst/>
          </a:prstGeom>
        </p:spPr>
      </p:pic>
      <p:pic>
        <p:nvPicPr>
          <p:cNvPr id="3" name="Picture 2" descr="C:\Users\jrestrepo\Pictures\2010 FEB Gran Terremoto Chile\DSC_1475.JPG"/>
          <p:cNvPicPr/>
          <p:nvPr/>
        </p:nvPicPr>
        <p:blipFill>
          <a:blip r:embed="rId3" cstate="print"/>
          <a:srcRect/>
          <a:stretch>
            <a:fillRect/>
          </a:stretch>
        </p:blipFill>
        <p:spPr bwMode="auto">
          <a:xfrm>
            <a:off x="533400" y="3124200"/>
            <a:ext cx="3276600" cy="2362200"/>
          </a:xfrm>
          <a:prstGeom prst="rect">
            <a:avLst/>
          </a:prstGeom>
          <a:noFill/>
        </p:spPr>
      </p:pic>
      <p:sp>
        <p:nvSpPr>
          <p:cNvPr id="4" name="Rectangle 3"/>
          <p:cNvSpPr/>
          <p:nvPr/>
        </p:nvSpPr>
        <p:spPr>
          <a:xfrm>
            <a:off x="4090346" y="1111984"/>
            <a:ext cx="4572000" cy="1631216"/>
          </a:xfrm>
          <a:prstGeom prst="rect">
            <a:avLst/>
          </a:prstGeom>
        </p:spPr>
        <p:txBody>
          <a:bodyPr>
            <a:spAutoFit/>
          </a:bodyPr>
          <a:lstStyle/>
          <a:p>
            <a:pPr algn="just"/>
            <a:r>
              <a:rPr lang="en-US" sz="2000" dirty="0" smtClean="0">
                <a:latin typeface="Verdana" panose="020B0604030504040204" pitchFamily="34" charset="0"/>
                <a:ea typeface="Verdana" panose="020B0604030504040204" pitchFamily="34" charset="0"/>
                <a:cs typeface="Verdana" panose="020B0604030504040204" pitchFamily="34" charset="0"/>
              </a:rPr>
              <a:t>Collapse </a:t>
            </a:r>
            <a:r>
              <a:rPr lang="en-US" sz="2000" dirty="0">
                <a:latin typeface="Verdana" panose="020B0604030504040204" pitchFamily="34" charset="0"/>
                <a:ea typeface="Verdana" panose="020B0604030504040204" pitchFamily="34" charset="0"/>
                <a:cs typeface="Verdana" panose="020B0604030504040204" pitchFamily="34" charset="0"/>
              </a:rPr>
              <a:t>of the five-story CTV building in Christchurch, New Zealand during the 2011 Mw 6.1 earthquake resulting in 115 </a:t>
            </a:r>
            <a:r>
              <a:rPr lang="en-US" sz="2000" dirty="0" smtClean="0">
                <a:latin typeface="Verdana" panose="020B0604030504040204" pitchFamily="34" charset="0"/>
                <a:ea typeface="Verdana" panose="020B0604030504040204" pitchFamily="34" charset="0"/>
                <a:cs typeface="Verdana" panose="020B0604030504040204" pitchFamily="34" charset="0"/>
              </a:rPr>
              <a:t>fatalities</a:t>
            </a:r>
            <a:endParaRPr lang="en-US" sz="200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5" name="Title 1"/>
          <p:cNvSpPr>
            <a:spLocks/>
          </p:cNvSpPr>
          <p:nvPr/>
        </p:nvSpPr>
        <p:spPr bwMode="auto">
          <a:xfrm>
            <a:off x="228600" y="57151"/>
            <a:ext cx="8724063" cy="70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solidFill>
                  <a:srgbClr val="0070C0"/>
                </a:solidFill>
                <a:latin typeface="Geneva"/>
              </a:rPr>
              <a:t>Monitoring Tall Buildings</a:t>
            </a:r>
            <a:endParaRPr lang="en-US" sz="2400" b="1" dirty="0">
              <a:solidFill>
                <a:srgbClr val="0070C0"/>
              </a:solidFill>
              <a:latin typeface="Geneva"/>
            </a:endParaRPr>
          </a:p>
        </p:txBody>
      </p:sp>
      <p:sp>
        <p:nvSpPr>
          <p:cNvPr id="6" name="Rectangle 5"/>
          <p:cNvSpPr/>
          <p:nvPr/>
        </p:nvSpPr>
        <p:spPr>
          <a:xfrm>
            <a:off x="4038600" y="3505200"/>
            <a:ext cx="4572000" cy="1323439"/>
          </a:xfrm>
          <a:prstGeom prst="rect">
            <a:avLst/>
          </a:prstGeom>
        </p:spPr>
        <p:txBody>
          <a:bodyPr>
            <a:spAutoFit/>
          </a:bodyPr>
          <a:lstStyle/>
          <a:p>
            <a:pPr algn="just"/>
            <a:r>
              <a:rPr lang="en-US" sz="2000" dirty="0" smtClean="0">
                <a:latin typeface="Verdana" panose="020B0604030504040204" pitchFamily="34" charset="0"/>
                <a:ea typeface="Verdana" panose="020B0604030504040204" pitchFamily="34" charset="0"/>
                <a:cs typeface="Verdana" panose="020B0604030504040204" pitchFamily="34" charset="0"/>
              </a:rPr>
              <a:t>Downtown </a:t>
            </a:r>
            <a:r>
              <a:rPr lang="en-US" sz="2000" dirty="0">
                <a:latin typeface="Verdana" panose="020B0604030504040204" pitchFamily="34" charset="0"/>
                <a:ea typeface="Verdana" panose="020B0604030504040204" pitchFamily="34" charset="0"/>
                <a:cs typeface="Verdana" panose="020B0604030504040204" pitchFamily="34" charset="0"/>
              </a:rPr>
              <a:t>Concepcion, Chile after the 2010 M8.8 Maule earthquake with severely damaged tall buildings leading to loss of life.</a:t>
            </a:r>
            <a:endParaRPr lang="en-US" sz="200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862876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5973764" y="990600"/>
            <a:ext cx="3170236"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20000"/>
              </a:spcBef>
              <a:buClr>
                <a:srgbClr val="000000"/>
              </a:buClr>
              <a:buFont typeface="Times New Roman" pitchFamily="18" charset="0"/>
              <a:buNone/>
            </a:pPr>
            <a:r>
              <a:rPr lang="en-US" b="1" dirty="0" smtClean="0">
                <a:latin typeface="Verdana" pitchFamily="34" charset="0"/>
              </a:rPr>
              <a:t>Banda Aceh, Sumatra, Indonesia</a:t>
            </a:r>
            <a:r>
              <a:rPr lang="en-US" b="1" dirty="0">
                <a:latin typeface="Verdana" pitchFamily="34" charset="0"/>
              </a:rPr>
              <a:t> </a:t>
            </a:r>
            <a:r>
              <a:rPr lang="en-US" b="1" dirty="0" smtClean="0">
                <a:latin typeface="Verdana" pitchFamily="34" charset="0"/>
              </a:rPr>
              <a:t>before 2004</a:t>
            </a:r>
            <a:r>
              <a:rPr lang="en-US" b="1" dirty="0">
                <a:latin typeface="Verdana" pitchFamily="34" charset="0"/>
              </a:rPr>
              <a:t> </a:t>
            </a:r>
            <a:r>
              <a:rPr lang="en-US" b="1" dirty="0" smtClean="0">
                <a:latin typeface="Verdana" pitchFamily="34" charset="0"/>
              </a:rPr>
              <a:t>Mw 9.2 Great Sumatra</a:t>
            </a:r>
            <a:r>
              <a:rPr lang="en-US" b="1" dirty="0">
                <a:latin typeface="Verdana" pitchFamily="34" charset="0"/>
              </a:rPr>
              <a:t> </a:t>
            </a:r>
            <a:r>
              <a:rPr lang="en-US" b="1" dirty="0" smtClean="0">
                <a:latin typeface="Verdana" pitchFamily="34" charset="0"/>
              </a:rPr>
              <a:t>earthquake &amp; tsunami</a:t>
            </a:r>
            <a:endParaRPr lang="en-US" b="1" dirty="0">
              <a:latin typeface="Verdana" pitchFamily="34" charset="0"/>
            </a:endParaRPr>
          </a:p>
        </p:txBody>
      </p:sp>
      <p:sp>
        <p:nvSpPr>
          <p:cNvPr id="4" name="TextBox 3"/>
          <p:cNvSpPr txBox="1">
            <a:spLocks noChangeArrowheads="1"/>
          </p:cNvSpPr>
          <p:nvPr/>
        </p:nvSpPr>
        <p:spPr bwMode="auto">
          <a:xfrm>
            <a:off x="6069012" y="3594100"/>
            <a:ext cx="3074987"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20000"/>
              </a:spcBef>
              <a:buClr>
                <a:srgbClr val="000000"/>
              </a:buClr>
              <a:buFont typeface="Times New Roman" pitchFamily="18" charset="0"/>
              <a:buNone/>
            </a:pPr>
            <a:r>
              <a:rPr lang="en-US" b="1" dirty="0" smtClean="0">
                <a:latin typeface="Verdana" pitchFamily="34" charset="0"/>
              </a:rPr>
              <a:t>Banda Aceh after</a:t>
            </a:r>
            <a:r>
              <a:rPr lang="en-US" b="1" dirty="0">
                <a:latin typeface="Verdana" pitchFamily="34" charset="0"/>
              </a:rPr>
              <a:t> </a:t>
            </a:r>
            <a:r>
              <a:rPr lang="en-US" b="1" dirty="0" smtClean="0">
                <a:latin typeface="Verdana" pitchFamily="34" charset="0"/>
              </a:rPr>
              <a:t>2004 disaster: 200,000 casualties in Sumatra </a:t>
            </a:r>
            <a:r>
              <a:rPr lang="en-US" b="1" dirty="0">
                <a:latin typeface="Verdana" pitchFamily="34" charset="0"/>
              </a:rPr>
              <a:t>alone</a:t>
            </a:r>
          </a:p>
        </p:txBody>
      </p:sp>
      <p:pic>
        <p:nvPicPr>
          <p:cNvPr id="5" name="Picture 4" descr="02 - Gambar Sebelum 23 juni 04"/>
          <p:cNvPicPr>
            <a:picLocks noChangeAspect="1" noChangeArrowheads="1"/>
          </p:cNvPicPr>
          <p:nvPr/>
        </p:nvPicPr>
        <p:blipFill>
          <a:blip r:embed="rId3">
            <a:extLst>
              <a:ext uri="{28A0092B-C50C-407E-A947-70E740481C1C}">
                <a14:useLocalDpi xmlns:a14="http://schemas.microsoft.com/office/drawing/2010/main" val="0"/>
              </a:ext>
            </a:extLst>
          </a:blip>
          <a:srcRect r="2037"/>
          <a:stretch>
            <a:fillRect/>
          </a:stretch>
        </p:blipFill>
        <p:spPr bwMode="auto">
          <a:xfrm>
            <a:off x="468313" y="533400"/>
            <a:ext cx="5246687" cy="248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descr="03 - Gambar Sesudah aceh 28 12 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197758"/>
            <a:ext cx="5246687" cy="258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p:cNvSpPr>
          <p:nvPr/>
        </p:nvSpPr>
        <p:spPr bwMode="auto">
          <a:xfrm>
            <a:off x="228600" y="57151"/>
            <a:ext cx="8724063" cy="70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smtClean="0">
                <a:solidFill>
                  <a:srgbClr val="0070C0"/>
                </a:solidFill>
                <a:latin typeface="Geneva"/>
              </a:rPr>
              <a:t>Tsunami </a:t>
            </a:r>
            <a:r>
              <a:rPr lang="en-US" sz="2400" b="1" dirty="0" smtClean="0">
                <a:solidFill>
                  <a:srgbClr val="0070C0"/>
                </a:solidFill>
                <a:latin typeface="Geneva"/>
              </a:rPr>
              <a:t>Risk</a:t>
            </a:r>
            <a:endParaRPr lang="en-US" sz="2400" b="1" dirty="0">
              <a:solidFill>
                <a:srgbClr val="0070C0"/>
              </a:solidFill>
              <a:latin typeface="Geneva"/>
            </a:endParaRPr>
          </a:p>
        </p:txBody>
      </p:sp>
    </p:spTree>
    <p:extLst>
      <p:ext uri="{BB962C8B-B14F-4D97-AF65-F5344CB8AC3E}">
        <p14:creationId xmlns:p14="http://schemas.microsoft.com/office/powerpoint/2010/main" val="32176195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30525" y="1624013"/>
            <a:ext cx="6731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4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952875"/>
            <a:ext cx="5334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8663" y="1590675"/>
            <a:ext cx="118110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3"/>
          <p:cNvSpPr txBox="1">
            <a:spLocks noChangeArrowheads="1"/>
          </p:cNvSpPr>
          <p:nvPr/>
        </p:nvSpPr>
        <p:spPr bwMode="auto">
          <a:xfrm>
            <a:off x="1981200" y="2009775"/>
            <a:ext cx="600075" cy="4000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fontAlgn="base">
              <a:spcBef>
                <a:spcPct val="50000"/>
              </a:spcBef>
              <a:spcAft>
                <a:spcPct val="0"/>
              </a:spcAft>
            </a:pPr>
            <a:r>
              <a:rPr lang="en-US" sz="2000" b="1" i="1" dirty="0">
                <a:solidFill>
                  <a:srgbClr val="000000"/>
                </a:solidFill>
                <a:latin typeface="Verdana" pitchFamily="34" charset="0"/>
              </a:rPr>
              <a:t>+</a:t>
            </a:r>
          </a:p>
        </p:txBody>
      </p:sp>
      <p:sp>
        <p:nvSpPr>
          <p:cNvPr id="6" name="Text Box 43"/>
          <p:cNvSpPr txBox="1">
            <a:spLocks noChangeArrowheads="1"/>
          </p:cNvSpPr>
          <p:nvPr/>
        </p:nvSpPr>
        <p:spPr bwMode="auto">
          <a:xfrm>
            <a:off x="4619625" y="4060825"/>
            <a:ext cx="3914775" cy="1015663"/>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fontAlgn="base">
              <a:spcBef>
                <a:spcPct val="50000"/>
              </a:spcBef>
              <a:spcAft>
                <a:spcPct val="0"/>
              </a:spcAft>
            </a:pPr>
            <a:r>
              <a:rPr lang="en-US" sz="2000" b="1" i="1" dirty="0">
                <a:solidFill>
                  <a:srgbClr val="000000"/>
                </a:solidFill>
                <a:latin typeface="Verdana" pitchFamily="34" charset="0"/>
              </a:rPr>
              <a:t>Continuous mm-level </a:t>
            </a:r>
            <a:r>
              <a:rPr lang="en-US" sz="2000" b="1" i="1" u="sng" dirty="0">
                <a:solidFill>
                  <a:srgbClr val="000000"/>
                </a:solidFill>
                <a:latin typeface="Verdana" pitchFamily="34" charset="0"/>
              </a:rPr>
              <a:t>precipitable </a:t>
            </a:r>
            <a:r>
              <a:rPr lang="en-US" sz="2000" b="1" i="1" u="sng" dirty="0" smtClean="0">
                <a:solidFill>
                  <a:srgbClr val="000000"/>
                </a:solidFill>
                <a:latin typeface="Verdana" pitchFamily="34" charset="0"/>
              </a:rPr>
              <a:t>water vapor</a:t>
            </a:r>
            <a:r>
              <a:rPr lang="en-US" sz="2000" b="1" i="1" u="sng" dirty="0">
                <a:solidFill>
                  <a:srgbClr val="000000"/>
                </a:solidFill>
                <a:latin typeface="Verdana" pitchFamily="34" charset="0"/>
              </a:rPr>
              <a:t> </a:t>
            </a:r>
            <a:r>
              <a:rPr lang="en-US" sz="2000" b="1" i="1" dirty="0" smtClean="0">
                <a:solidFill>
                  <a:srgbClr val="000000"/>
                </a:solidFill>
                <a:latin typeface="Verdana" pitchFamily="34" charset="0"/>
              </a:rPr>
              <a:t>in troposphere</a:t>
            </a:r>
            <a:endParaRPr lang="en-US" sz="2000" b="1" i="1" dirty="0">
              <a:solidFill>
                <a:srgbClr val="000000"/>
              </a:solidFill>
              <a:latin typeface="Verdana" pitchFamily="34" charset="0"/>
            </a:endParaRPr>
          </a:p>
        </p:txBody>
      </p:sp>
      <p:pic>
        <p:nvPicPr>
          <p:cNvPr id="7"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8663" y="3814763"/>
            <a:ext cx="1179512"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3"/>
          <p:cNvSpPr txBox="1">
            <a:spLocks noChangeArrowheads="1"/>
          </p:cNvSpPr>
          <p:nvPr/>
        </p:nvSpPr>
        <p:spPr bwMode="auto">
          <a:xfrm>
            <a:off x="1981200" y="4205288"/>
            <a:ext cx="600075" cy="4000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fontAlgn="base">
              <a:spcBef>
                <a:spcPct val="50000"/>
              </a:spcBef>
              <a:spcAft>
                <a:spcPct val="0"/>
              </a:spcAft>
            </a:pPr>
            <a:r>
              <a:rPr lang="en-US" sz="2000" b="1" i="1" dirty="0">
                <a:solidFill>
                  <a:srgbClr val="000000"/>
                </a:solidFill>
                <a:latin typeface="Verdana" pitchFamily="34" charset="0"/>
              </a:rPr>
              <a:t>+</a:t>
            </a:r>
          </a:p>
        </p:txBody>
      </p:sp>
      <p:sp>
        <p:nvSpPr>
          <p:cNvPr id="9" name="Text Box 43"/>
          <p:cNvSpPr txBox="1">
            <a:spLocks noChangeArrowheads="1"/>
          </p:cNvSpPr>
          <p:nvPr/>
        </p:nvSpPr>
        <p:spPr bwMode="auto">
          <a:xfrm>
            <a:off x="3810000" y="1971675"/>
            <a:ext cx="600075" cy="4000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fontAlgn="base">
              <a:spcBef>
                <a:spcPct val="50000"/>
              </a:spcBef>
              <a:spcAft>
                <a:spcPct val="0"/>
              </a:spcAft>
            </a:pPr>
            <a:r>
              <a:rPr lang="en-US" sz="2000" b="1" i="1" dirty="0">
                <a:solidFill>
                  <a:srgbClr val="000000"/>
                </a:solidFill>
                <a:latin typeface="Verdana" pitchFamily="34" charset="0"/>
              </a:rPr>
              <a:t>=</a:t>
            </a:r>
          </a:p>
        </p:txBody>
      </p:sp>
      <p:sp>
        <p:nvSpPr>
          <p:cNvPr id="10" name="Text Box 43"/>
          <p:cNvSpPr txBox="1">
            <a:spLocks noChangeArrowheads="1"/>
          </p:cNvSpPr>
          <p:nvPr/>
        </p:nvSpPr>
        <p:spPr bwMode="auto">
          <a:xfrm>
            <a:off x="3810000" y="4214813"/>
            <a:ext cx="600075" cy="40005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fontAlgn="base">
              <a:spcBef>
                <a:spcPct val="50000"/>
              </a:spcBef>
              <a:spcAft>
                <a:spcPct val="0"/>
              </a:spcAft>
            </a:pPr>
            <a:r>
              <a:rPr lang="en-US" sz="2000" b="1" i="1" dirty="0">
                <a:solidFill>
                  <a:srgbClr val="000000"/>
                </a:solidFill>
                <a:latin typeface="Verdana" pitchFamily="34" charset="0"/>
              </a:rPr>
              <a:t>=</a:t>
            </a:r>
          </a:p>
        </p:txBody>
      </p:sp>
      <p:sp>
        <p:nvSpPr>
          <p:cNvPr id="11" name="TextBox 61"/>
          <p:cNvSpPr txBox="1">
            <a:spLocks noChangeArrowheads="1"/>
          </p:cNvSpPr>
          <p:nvPr/>
        </p:nvSpPr>
        <p:spPr bwMode="auto">
          <a:xfrm>
            <a:off x="2200275" y="2505075"/>
            <a:ext cx="2133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eaLnBrk="1" fontAlgn="base" hangingPunct="1">
              <a:spcBef>
                <a:spcPct val="0"/>
              </a:spcBef>
              <a:spcAft>
                <a:spcPct val="0"/>
              </a:spcAft>
            </a:pPr>
            <a:r>
              <a:rPr lang="en-US" sz="1800" b="1" i="1" dirty="0">
                <a:solidFill>
                  <a:srgbClr val="000000"/>
                </a:solidFill>
                <a:latin typeface="Verdana" pitchFamily="34" charset="0"/>
              </a:rPr>
              <a:t>MEMS Accelerometer</a:t>
            </a:r>
          </a:p>
          <a:p>
            <a:pPr algn="ctr" eaLnBrk="1" fontAlgn="base" hangingPunct="1">
              <a:spcBef>
                <a:spcPct val="0"/>
              </a:spcBef>
              <a:spcAft>
                <a:spcPct val="0"/>
              </a:spcAft>
            </a:pPr>
            <a:r>
              <a:rPr lang="en-US" sz="1800" b="1" i="1" dirty="0">
                <a:solidFill>
                  <a:srgbClr val="000000"/>
                </a:solidFill>
                <a:latin typeface="Verdana" pitchFamily="34" charset="0"/>
              </a:rPr>
              <a:t>Module</a:t>
            </a:r>
          </a:p>
        </p:txBody>
      </p:sp>
      <p:sp>
        <p:nvSpPr>
          <p:cNvPr id="12" name="TextBox 62"/>
          <p:cNvSpPr txBox="1">
            <a:spLocks noChangeArrowheads="1"/>
          </p:cNvSpPr>
          <p:nvPr/>
        </p:nvSpPr>
        <p:spPr bwMode="auto">
          <a:xfrm>
            <a:off x="2019300" y="5019675"/>
            <a:ext cx="26003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eaLnBrk="1" fontAlgn="base" hangingPunct="1">
              <a:spcBef>
                <a:spcPct val="0"/>
              </a:spcBef>
              <a:spcAft>
                <a:spcPct val="0"/>
              </a:spcAft>
            </a:pPr>
            <a:r>
              <a:rPr lang="en-US" sz="1800" b="1" i="1" dirty="0">
                <a:solidFill>
                  <a:srgbClr val="000000"/>
                </a:solidFill>
                <a:latin typeface="Verdana" pitchFamily="34" charset="0"/>
              </a:rPr>
              <a:t>MEMS Met Sensors</a:t>
            </a:r>
          </a:p>
          <a:p>
            <a:pPr algn="ctr" eaLnBrk="1" fontAlgn="base" hangingPunct="1">
              <a:spcBef>
                <a:spcPct val="0"/>
              </a:spcBef>
              <a:spcAft>
                <a:spcPct val="0"/>
              </a:spcAft>
            </a:pPr>
            <a:r>
              <a:rPr lang="en-US" sz="1800" b="1" i="1" dirty="0">
                <a:solidFill>
                  <a:srgbClr val="000000"/>
                </a:solidFill>
                <a:latin typeface="Verdana" pitchFamily="34" charset="0"/>
              </a:rPr>
              <a:t>(pressure, temperature)</a:t>
            </a:r>
          </a:p>
        </p:txBody>
      </p:sp>
      <p:sp>
        <p:nvSpPr>
          <p:cNvPr id="13" name="TextBox 61"/>
          <p:cNvSpPr txBox="1">
            <a:spLocks noChangeArrowheads="1"/>
          </p:cNvSpPr>
          <p:nvPr/>
        </p:nvSpPr>
        <p:spPr bwMode="auto">
          <a:xfrm>
            <a:off x="304800" y="3267075"/>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eaLnBrk="1" fontAlgn="base" hangingPunct="1">
              <a:spcBef>
                <a:spcPct val="0"/>
              </a:spcBef>
              <a:spcAft>
                <a:spcPct val="0"/>
              </a:spcAft>
            </a:pPr>
            <a:r>
              <a:rPr lang="en-US" sz="1800" b="1" i="1" dirty="0">
                <a:solidFill>
                  <a:srgbClr val="000000"/>
                </a:solidFill>
                <a:latin typeface="Verdana" pitchFamily="34" charset="0"/>
              </a:rPr>
              <a:t>GPS/GNSS</a:t>
            </a:r>
          </a:p>
        </p:txBody>
      </p:sp>
      <p:sp>
        <p:nvSpPr>
          <p:cNvPr id="14" name="Text Box 43"/>
          <p:cNvSpPr txBox="1">
            <a:spLocks noChangeArrowheads="1"/>
          </p:cNvSpPr>
          <p:nvPr/>
        </p:nvSpPr>
        <p:spPr bwMode="auto">
          <a:xfrm>
            <a:off x="4619625" y="1703388"/>
            <a:ext cx="4129264" cy="1323439"/>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fontAlgn="base">
              <a:spcBef>
                <a:spcPct val="50000"/>
              </a:spcBef>
              <a:spcAft>
                <a:spcPct val="0"/>
              </a:spcAft>
            </a:pPr>
            <a:r>
              <a:rPr lang="en-US" sz="2000" b="1" i="1" dirty="0" smtClean="0">
                <a:solidFill>
                  <a:srgbClr val="000000"/>
                </a:solidFill>
                <a:latin typeface="Verdana" pitchFamily="34" charset="0"/>
              </a:rPr>
              <a:t>Very-high-rate broadband </a:t>
            </a:r>
            <a:r>
              <a:rPr lang="en-US" sz="2000" b="1" i="1" u="sng" dirty="0">
                <a:solidFill>
                  <a:srgbClr val="000000"/>
                </a:solidFill>
                <a:latin typeface="Verdana" pitchFamily="34" charset="0"/>
              </a:rPr>
              <a:t>displacements </a:t>
            </a:r>
            <a:r>
              <a:rPr lang="en-US" sz="2000" b="1" i="1" dirty="0">
                <a:solidFill>
                  <a:srgbClr val="000000"/>
                </a:solidFill>
                <a:latin typeface="Verdana" pitchFamily="34" charset="0"/>
              </a:rPr>
              <a:t>with 1-2 s latency and mm accuracy in three dimensions</a:t>
            </a:r>
          </a:p>
        </p:txBody>
      </p:sp>
      <p:sp>
        <p:nvSpPr>
          <p:cNvPr id="15" name="Title 1"/>
          <p:cNvSpPr txBox="1">
            <a:spLocks/>
          </p:cNvSpPr>
          <p:nvPr/>
        </p:nvSpPr>
        <p:spPr bwMode="auto">
          <a:xfrm>
            <a:off x="1284111" y="121589"/>
            <a:ext cx="6858000" cy="65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eaLnBrk="1" fontAlgn="base" hangingPunct="1">
              <a:spcBef>
                <a:spcPct val="0"/>
              </a:spcBef>
              <a:spcAft>
                <a:spcPct val="0"/>
              </a:spcAft>
            </a:pPr>
            <a:r>
              <a:rPr lang="en-US" sz="2400" b="1" dirty="0" smtClean="0">
                <a:solidFill>
                  <a:srgbClr val="3333CC"/>
                </a:solidFill>
                <a:latin typeface="Geneva" pitchFamily="-106" charset="0"/>
              </a:rPr>
              <a:t>Data Fusion</a:t>
            </a:r>
            <a:endParaRPr lang="en-US" sz="2400" b="1" dirty="0">
              <a:solidFill>
                <a:srgbClr val="3333CC"/>
              </a:solidFill>
              <a:latin typeface="Geneva" pitchFamily="-106" charset="0"/>
            </a:endParaRPr>
          </a:p>
        </p:txBody>
      </p:sp>
      <p:sp>
        <p:nvSpPr>
          <p:cNvPr id="16" name="TextBox 61"/>
          <p:cNvSpPr txBox="1">
            <a:spLocks noChangeArrowheads="1"/>
          </p:cNvSpPr>
          <p:nvPr/>
        </p:nvSpPr>
        <p:spPr bwMode="auto">
          <a:xfrm>
            <a:off x="228600" y="5268913"/>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eaLnBrk="1" fontAlgn="base" hangingPunct="1">
              <a:spcBef>
                <a:spcPct val="0"/>
              </a:spcBef>
              <a:spcAft>
                <a:spcPct val="0"/>
              </a:spcAft>
            </a:pPr>
            <a:r>
              <a:rPr lang="en-US" sz="1800" b="1" i="1" dirty="0">
                <a:solidFill>
                  <a:srgbClr val="000000"/>
                </a:solidFill>
                <a:latin typeface="Verdana" pitchFamily="34" charset="0"/>
              </a:rPr>
              <a:t>GPS/GNSS</a:t>
            </a:r>
          </a:p>
        </p:txBody>
      </p:sp>
      <p:sp>
        <p:nvSpPr>
          <p:cNvPr id="17" name="TextBox 16"/>
          <p:cNvSpPr txBox="1"/>
          <p:nvPr/>
        </p:nvSpPr>
        <p:spPr>
          <a:xfrm>
            <a:off x="496711" y="636517"/>
            <a:ext cx="8252178" cy="707886"/>
          </a:xfrm>
          <a:prstGeom prst="rect">
            <a:avLst/>
          </a:prstGeom>
          <a:noFill/>
        </p:spPr>
        <p:txBody>
          <a:bodyPr wrap="square" rtlCol="0">
            <a:spAutoFit/>
          </a:bodyPr>
          <a:lstStyle/>
          <a:p>
            <a:pPr fontAlgn="base">
              <a:spcBef>
                <a:spcPct val="0"/>
              </a:spcBef>
              <a:spcAft>
                <a:spcPct val="0"/>
              </a:spcAft>
            </a:pPr>
            <a:r>
              <a:rPr lang="en-US" sz="2000" b="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Enhance precise GPS technology with low-cost sensors to mitigate risk for natural hazards:</a:t>
            </a:r>
            <a:endParaRPr lang="en-US" sz="2000" b="1"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045588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1981200"/>
            <a:ext cx="2667000" cy="1384995"/>
          </a:xfrm>
          <a:prstGeom prst="rect">
            <a:avLst/>
          </a:prstGeom>
          <a:noFill/>
        </p:spPr>
        <p:txBody>
          <a:bodyPr wrap="square" rtlCol="0">
            <a:spAutoFit/>
          </a:bodyPr>
          <a:lstStyle/>
          <a:p>
            <a:r>
              <a:rPr lang="en-US" sz="2800" dirty="0" smtClean="0">
                <a:latin typeface="Verdana" panose="020B0604030504040204" pitchFamily="34" charset="0"/>
                <a:ea typeface="Verdana" panose="020B0604030504040204" pitchFamily="34" charset="0"/>
                <a:cs typeface="Verdana" panose="020B0604030504040204" pitchFamily="34" charset="0"/>
              </a:rPr>
              <a:t>Shake Table Movie Placeholder</a:t>
            </a:r>
            <a:endParaRPr lang="en-US" sz="2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012552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219200"/>
            <a:ext cx="7315200" cy="4038600"/>
          </a:xfrm>
          <a:prstGeom prst="rect">
            <a:avLst/>
          </a:prstGeom>
        </p:spPr>
      </p:pic>
      <p:sp>
        <p:nvSpPr>
          <p:cNvPr id="14" name="Title 1"/>
          <p:cNvSpPr txBox="1">
            <a:spLocks/>
          </p:cNvSpPr>
          <p:nvPr/>
        </p:nvSpPr>
        <p:spPr bwMode="auto">
          <a:xfrm>
            <a:off x="951927" y="50823"/>
            <a:ext cx="7932766"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eaLnBrk="1" hangingPunct="1"/>
            <a:r>
              <a:rPr lang="en-US" sz="2400" b="1" dirty="0">
                <a:solidFill>
                  <a:srgbClr val="0070C0"/>
                </a:solidFill>
                <a:latin typeface="Geneva" pitchFamily="-106" charset="0"/>
              </a:rPr>
              <a:t>Fusion of GPS </a:t>
            </a:r>
            <a:r>
              <a:rPr lang="en-US" sz="2400" b="1" dirty="0" smtClean="0">
                <a:solidFill>
                  <a:srgbClr val="0070C0"/>
                </a:solidFill>
                <a:latin typeface="Geneva" pitchFamily="-106" charset="0"/>
              </a:rPr>
              <a:t>&amp; </a:t>
            </a:r>
            <a:r>
              <a:rPr lang="en-US" sz="2400" b="1" dirty="0">
                <a:solidFill>
                  <a:srgbClr val="0070C0"/>
                </a:solidFill>
                <a:latin typeface="Geneva" pitchFamily="-106" charset="0"/>
              </a:rPr>
              <a:t>Seismic </a:t>
            </a:r>
            <a:r>
              <a:rPr lang="en-US" sz="2400" b="1" dirty="0" smtClean="0">
                <a:solidFill>
                  <a:srgbClr val="0070C0"/>
                </a:solidFill>
                <a:latin typeface="Geneva" pitchFamily="-106" charset="0"/>
              </a:rPr>
              <a:t>Data: 2011  Mw 9.0 Tohoku-oki event</a:t>
            </a:r>
            <a:endParaRPr lang="en-US" sz="2400" b="1" dirty="0">
              <a:solidFill>
                <a:srgbClr val="0070C0"/>
              </a:solidFill>
              <a:latin typeface="Geneva" pitchFamily="-106" charset="0"/>
            </a:endParaRPr>
          </a:p>
        </p:txBody>
      </p:sp>
      <p:sp>
        <p:nvSpPr>
          <p:cNvPr id="46" name="TextBox 45"/>
          <p:cNvSpPr txBox="1"/>
          <p:nvPr/>
        </p:nvSpPr>
        <p:spPr>
          <a:xfrm>
            <a:off x="6553200" y="5448300"/>
            <a:ext cx="1441410" cy="646331"/>
          </a:xfrm>
          <a:prstGeom prst="rect">
            <a:avLst/>
          </a:prstGeom>
          <a:noFill/>
        </p:spPr>
        <p:txBody>
          <a:bodyPr wrap="square" rtlCol="0">
            <a:spAutoFit/>
          </a:bodyPr>
          <a:lstStyle/>
          <a:p>
            <a:r>
              <a:rPr lang="en-US" sz="1200" b="1" dirty="0" smtClean="0">
                <a:latin typeface="Verdana" pitchFamily="34" charset="0"/>
                <a:ea typeface="Verdana" pitchFamily="34" charset="0"/>
                <a:cs typeface="Verdana" pitchFamily="34" charset="0"/>
              </a:rPr>
              <a:t>Source: </a:t>
            </a:r>
          </a:p>
          <a:p>
            <a:r>
              <a:rPr lang="en-US" sz="1200" b="1" dirty="0" smtClean="0">
                <a:latin typeface="Verdana" pitchFamily="34" charset="0"/>
                <a:ea typeface="Verdana" pitchFamily="34" charset="0"/>
                <a:cs typeface="Verdana" pitchFamily="34" charset="0"/>
              </a:rPr>
              <a:t>Melgar et al., GRL, 2013</a:t>
            </a:r>
            <a:endParaRPr lang="en-US" sz="1200" b="1" dirty="0">
              <a:latin typeface="Verdana" pitchFamily="34" charset="0"/>
              <a:ea typeface="Verdana" pitchFamily="34" charset="0"/>
              <a:cs typeface="Verdana" pitchFamily="34" charset="0"/>
            </a:endParaRPr>
          </a:p>
        </p:txBody>
      </p:sp>
      <p:sp>
        <p:nvSpPr>
          <p:cNvPr id="33" name="Oval 32"/>
          <p:cNvSpPr>
            <a:spLocks noChangeAspect="1"/>
          </p:cNvSpPr>
          <p:nvPr/>
        </p:nvSpPr>
        <p:spPr>
          <a:xfrm>
            <a:off x="1372214" y="3618271"/>
            <a:ext cx="857250" cy="857250"/>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Oval 33"/>
          <p:cNvSpPr>
            <a:spLocks noChangeAspect="1"/>
          </p:cNvSpPr>
          <p:nvPr/>
        </p:nvSpPr>
        <p:spPr>
          <a:xfrm>
            <a:off x="3657600" y="3048000"/>
            <a:ext cx="857250" cy="857250"/>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6696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0" fill="hold"/>
                                        <p:tgtEl>
                                          <p:spTgt spid="34"/>
                                        </p:tgtEl>
                                        <p:attrNameLst>
                                          <p:attrName>ppt_x</p:attrName>
                                        </p:attrNameLst>
                                      </p:cBhvr>
                                      <p:tavLst>
                                        <p:tav tm="0">
                                          <p:val>
                                            <p:strVal val="0-#ppt_w/2"/>
                                          </p:val>
                                        </p:tav>
                                        <p:tav tm="100000">
                                          <p:val>
                                            <p:strVal val="#ppt_x"/>
                                          </p:val>
                                        </p:tav>
                                      </p:tavLst>
                                    </p:anim>
                                    <p:anim calcmode="lin" valueType="num">
                                      <p:cBhvr additive="base">
                                        <p:cTn id="14" dur="5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219200"/>
            <a:ext cx="7315200" cy="4038600"/>
          </a:xfrm>
          <a:prstGeom prst="rect">
            <a:avLst/>
          </a:prstGeom>
        </p:spPr>
      </p:pic>
      <p:sp>
        <p:nvSpPr>
          <p:cNvPr id="14" name="Title 1"/>
          <p:cNvSpPr txBox="1">
            <a:spLocks/>
          </p:cNvSpPr>
          <p:nvPr/>
        </p:nvSpPr>
        <p:spPr bwMode="auto">
          <a:xfrm>
            <a:off x="951927" y="50823"/>
            <a:ext cx="7932766"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charset="0"/>
                <a:ea typeface="MS PGothic" pitchFamily="34" charset="-128"/>
              </a:defRPr>
            </a:lvl1pPr>
            <a:lvl2pPr marL="742950" indent="-285750" eaLnBrk="0" hangingPunct="0">
              <a:defRPr sz="1000">
                <a:solidFill>
                  <a:schemeClr val="tx1"/>
                </a:solidFill>
                <a:latin typeface="Arial" charset="0"/>
                <a:ea typeface="MS PGothic" pitchFamily="34" charset="-128"/>
              </a:defRPr>
            </a:lvl2pPr>
            <a:lvl3pPr marL="1143000" indent="-228600" eaLnBrk="0" hangingPunct="0">
              <a:defRPr sz="1000">
                <a:solidFill>
                  <a:schemeClr val="tx1"/>
                </a:solidFill>
                <a:latin typeface="Arial" charset="0"/>
                <a:ea typeface="MS PGothic" pitchFamily="34" charset="-128"/>
              </a:defRPr>
            </a:lvl3pPr>
            <a:lvl4pPr marL="1600200" indent="-228600" eaLnBrk="0" hangingPunct="0">
              <a:defRPr sz="1000">
                <a:solidFill>
                  <a:schemeClr val="tx1"/>
                </a:solidFill>
                <a:latin typeface="Arial" charset="0"/>
                <a:ea typeface="MS PGothic" pitchFamily="34" charset="-128"/>
              </a:defRPr>
            </a:lvl4pPr>
            <a:lvl5pPr marL="2057400" indent="-228600" eaLnBrk="0" hangingPunct="0">
              <a:defRPr sz="1000">
                <a:solidFill>
                  <a:schemeClr val="tx1"/>
                </a:solidFill>
                <a:latin typeface="Arial" charset="0"/>
                <a:ea typeface="MS PGothic" pitchFamily="34" charset="-128"/>
              </a:defRPr>
            </a:lvl5pPr>
            <a:lvl6pPr marL="2514600" indent="-228600" eaLnBrk="0" fontAlgn="base" hangingPunct="0">
              <a:spcBef>
                <a:spcPct val="0"/>
              </a:spcBef>
              <a:spcAft>
                <a:spcPct val="0"/>
              </a:spcAft>
              <a:defRPr sz="1000">
                <a:solidFill>
                  <a:schemeClr val="tx1"/>
                </a:solidFill>
                <a:latin typeface="Arial" charset="0"/>
                <a:ea typeface="MS PGothic" pitchFamily="34" charset="-128"/>
              </a:defRPr>
            </a:lvl6pPr>
            <a:lvl7pPr marL="2971800" indent="-228600" eaLnBrk="0" fontAlgn="base" hangingPunct="0">
              <a:spcBef>
                <a:spcPct val="0"/>
              </a:spcBef>
              <a:spcAft>
                <a:spcPct val="0"/>
              </a:spcAft>
              <a:defRPr sz="1000">
                <a:solidFill>
                  <a:schemeClr val="tx1"/>
                </a:solidFill>
                <a:latin typeface="Arial" charset="0"/>
                <a:ea typeface="MS PGothic" pitchFamily="34" charset="-128"/>
              </a:defRPr>
            </a:lvl7pPr>
            <a:lvl8pPr marL="3429000" indent="-228600" eaLnBrk="0" fontAlgn="base" hangingPunct="0">
              <a:spcBef>
                <a:spcPct val="0"/>
              </a:spcBef>
              <a:spcAft>
                <a:spcPct val="0"/>
              </a:spcAft>
              <a:defRPr sz="1000">
                <a:solidFill>
                  <a:schemeClr val="tx1"/>
                </a:solidFill>
                <a:latin typeface="Arial" charset="0"/>
                <a:ea typeface="MS PGothic" pitchFamily="34" charset="-128"/>
              </a:defRPr>
            </a:lvl8pPr>
            <a:lvl9pPr marL="3886200" indent="-228600" eaLnBrk="0" fontAlgn="base" hangingPunct="0">
              <a:spcBef>
                <a:spcPct val="0"/>
              </a:spcBef>
              <a:spcAft>
                <a:spcPct val="0"/>
              </a:spcAft>
              <a:defRPr sz="1000">
                <a:solidFill>
                  <a:schemeClr val="tx1"/>
                </a:solidFill>
                <a:latin typeface="Arial" charset="0"/>
                <a:ea typeface="MS PGothic" pitchFamily="34" charset="-128"/>
              </a:defRPr>
            </a:lvl9pPr>
          </a:lstStyle>
          <a:p>
            <a:pPr algn="ctr" eaLnBrk="1" hangingPunct="1"/>
            <a:r>
              <a:rPr lang="en-US" sz="2400" b="1" dirty="0">
                <a:solidFill>
                  <a:srgbClr val="0070C0"/>
                </a:solidFill>
                <a:latin typeface="Geneva" pitchFamily="-106" charset="0"/>
              </a:rPr>
              <a:t>Fusion of GPS </a:t>
            </a:r>
            <a:r>
              <a:rPr lang="en-US" sz="2400" b="1" dirty="0" smtClean="0">
                <a:solidFill>
                  <a:srgbClr val="0070C0"/>
                </a:solidFill>
                <a:latin typeface="Geneva" pitchFamily="-106" charset="0"/>
              </a:rPr>
              <a:t>&amp; </a:t>
            </a:r>
            <a:r>
              <a:rPr lang="en-US" sz="2400" b="1" dirty="0">
                <a:solidFill>
                  <a:srgbClr val="0070C0"/>
                </a:solidFill>
                <a:latin typeface="Geneva" pitchFamily="-106" charset="0"/>
              </a:rPr>
              <a:t>Seismic </a:t>
            </a:r>
            <a:r>
              <a:rPr lang="en-US" sz="2400" b="1" dirty="0" smtClean="0">
                <a:solidFill>
                  <a:srgbClr val="0070C0"/>
                </a:solidFill>
                <a:latin typeface="Geneva" pitchFamily="-106" charset="0"/>
              </a:rPr>
              <a:t>Data: 2011  Mw 9.0 Tohoku-oki event</a:t>
            </a:r>
            <a:endParaRPr lang="en-US" sz="2400" b="1" dirty="0">
              <a:solidFill>
                <a:srgbClr val="0070C0"/>
              </a:solidFill>
              <a:latin typeface="Geneva" pitchFamily="-106" charset="0"/>
            </a:endParaRPr>
          </a:p>
        </p:txBody>
      </p:sp>
      <p:sp>
        <p:nvSpPr>
          <p:cNvPr id="46" name="TextBox 45"/>
          <p:cNvSpPr txBox="1"/>
          <p:nvPr/>
        </p:nvSpPr>
        <p:spPr>
          <a:xfrm>
            <a:off x="6553200" y="5448300"/>
            <a:ext cx="1441410" cy="646331"/>
          </a:xfrm>
          <a:prstGeom prst="rect">
            <a:avLst/>
          </a:prstGeom>
          <a:noFill/>
        </p:spPr>
        <p:txBody>
          <a:bodyPr wrap="square" rtlCol="0">
            <a:spAutoFit/>
          </a:bodyPr>
          <a:lstStyle/>
          <a:p>
            <a:r>
              <a:rPr lang="en-US" sz="1200" b="1" dirty="0" smtClean="0">
                <a:latin typeface="Verdana" pitchFamily="34" charset="0"/>
                <a:ea typeface="Verdana" pitchFamily="34" charset="0"/>
                <a:cs typeface="Verdana" pitchFamily="34" charset="0"/>
              </a:rPr>
              <a:t>Source: </a:t>
            </a:r>
          </a:p>
          <a:p>
            <a:r>
              <a:rPr lang="en-US" sz="1200" b="1" dirty="0" smtClean="0">
                <a:latin typeface="Verdana" pitchFamily="34" charset="0"/>
                <a:ea typeface="Verdana" pitchFamily="34" charset="0"/>
                <a:cs typeface="Verdana" pitchFamily="34" charset="0"/>
              </a:rPr>
              <a:t>Melgar et al., GRL, 2013</a:t>
            </a:r>
            <a:endParaRPr lang="en-US" sz="1200" b="1" dirty="0">
              <a:latin typeface="Verdana" pitchFamily="34" charset="0"/>
              <a:ea typeface="Verdana" pitchFamily="34" charset="0"/>
              <a:cs typeface="Verdana" pitchFamily="34" charset="0"/>
            </a:endParaRPr>
          </a:p>
        </p:txBody>
      </p:sp>
      <p:sp>
        <p:nvSpPr>
          <p:cNvPr id="33" name="Oval 32"/>
          <p:cNvSpPr>
            <a:spLocks noChangeAspect="1"/>
          </p:cNvSpPr>
          <p:nvPr/>
        </p:nvSpPr>
        <p:spPr>
          <a:xfrm>
            <a:off x="1372214" y="3618271"/>
            <a:ext cx="857250" cy="857250"/>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Oval 33"/>
          <p:cNvSpPr>
            <a:spLocks noChangeAspect="1"/>
          </p:cNvSpPr>
          <p:nvPr/>
        </p:nvSpPr>
        <p:spPr>
          <a:xfrm>
            <a:off x="3657600" y="3048000"/>
            <a:ext cx="857250" cy="857250"/>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32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0" fill="hold"/>
                                        <p:tgtEl>
                                          <p:spTgt spid="34"/>
                                        </p:tgtEl>
                                        <p:attrNameLst>
                                          <p:attrName>ppt_x</p:attrName>
                                        </p:attrNameLst>
                                      </p:cBhvr>
                                      <p:tavLst>
                                        <p:tav tm="0">
                                          <p:val>
                                            <p:strVal val="0-#ppt_w/2"/>
                                          </p:val>
                                        </p:tav>
                                        <p:tav tm="100000">
                                          <p:val>
                                            <p:strVal val="#ppt_x"/>
                                          </p:val>
                                        </p:tav>
                                      </p:tavLst>
                                    </p:anim>
                                    <p:anim calcmode="lin" valueType="num">
                                      <p:cBhvr additive="base">
                                        <p:cTn id="14" dur="5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3"/>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Lst>
  </p:timing>
</p:sld>
</file>

<file path=ppt/theme/theme1.xml><?xml version="1.0" encoding="utf-8"?>
<a:theme xmlns:a="http://schemas.openxmlformats.org/drawingml/2006/main" name="Presentation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Presentation12</Template>
  <TotalTime>7984</TotalTime>
  <Words>987</Words>
  <Application>Microsoft Office PowerPoint</Application>
  <PresentationFormat>On-screen Show (4:3)</PresentationFormat>
  <Paragraphs>107</Paragraphs>
  <Slides>22</Slides>
  <Notes>7</Notes>
  <HiddenSlides>0</HiddenSlides>
  <MMClips>4</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22</vt:i4>
      </vt:variant>
    </vt:vector>
  </HeadingPairs>
  <TitlesOfParts>
    <vt:vector size="37" baseType="lpstr">
      <vt:lpstr>MS PGothic</vt:lpstr>
      <vt:lpstr>MS PGothic</vt:lpstr>
      <vt:lpstr>Arial</vt:lpstr>
      <vt:lpstr>Calibri</vt:lpstr>
      <vt:lpstr>Geneva</vt:lpstr>
      <vt:lpstr>Lucida Sans</vt:lpstr>
      <vt:lpstr>Times New Roman</vt:lpstr>
      <vt:lpstr>Verdana</vt:lpstr>
      <vt:lpstr>Presentation12</vt:lpstr>
      <vt:lpstr>Office Theme</vt:lpstr>
      <vt:lpstr>1_Office Theme</vt:lpstr>
      <vt:lpstr>2_Office Theme</vt:lpstr>
      <vt:lpstr>3_Office Theme</vt:lpstr>
      <vt:lpstr>4_Office Theme</vt:lpstr>
      <vt:lpstr>5_Office Theme</vt:lpstr>
      <vt:lpstr>Improved Warnings for Natural Hazards:  A Prototype System for Southern California</vt:lpstr>
      <vt:lpstr>Research Goal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California gets as much rain as the  U.S. Gulf Coast gets from hurricanes</vt:lpstr>
      <vt:lpstr>PowerPoint Presentation</vt:lpstr>
      <vt:lpstr>PowerPoint Presentation</vt:lpstr>
      <vt:lpstr>Total Precipitible Water  Loop Starts December 18, 2010 Loop Ends December 22, 2010 </vt:lpstr>
      <vt:lpstr>PowerPoint Presentation</vt:lpstr>
      <vt:lpstr>PowerPoint Presentation</vt:lpstr>
      <vt:lpstr>PowerPoint Presentation</vt:lpstr>
      <vt:lpstr>Funding and Partners</vt:lpstr>
      <vt:lpstr>Data, Data, Data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 for Applicants of von Liebig Fellowship</dc:title>
  <dc:creator>jal017</dc:creator>
  <cp:lastModifiedBy>Yehuda Bock</cp:lastModifiedBy>
  <cp:revision>607</cp:revision>
  <cp:lastPrinted>2013-01-17T23:12:06Z</cp:lastPrinted>
  <dcterms:created xsi:type="dcterms:W3CDTF">2012-04-10T18:50:32Z</dcterms:created>
  <dcterms:modified xsi:type="dcterms:W3CDTF">2013-12-04T17:31:02Z</dcterms:modified>
</cp:coreProperties>
</file>